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400">
        <a:latin typeface="Helvetica Neue"/>
        <a:ea typeface="Helvetica Neue"/>
        <a:cs typeface="Helvetica Neue"/>
        <a:sym typeface="Helvetica Neue"/>
      </a:defRPr>
    </a:lvl1pPr>
    <a:lvl2pPr indent="228600" defTabSz="584200" latinLnBrk="0">
      <a:defRPr sz="2400">
        <a:latin typeface="Helvetica Neue"/>
        <a:ea typeface="Helvetica Neue"/>
        <a:cs typeface="Helvetica Neue"/>
        <a:sym typeface="Helvetica Neue"/>
      </a:defRPr>
    </a:lvl2pPr>
    <a:lvl3pPr indent="457200" defTabSz="584200" latinLnBrk="0">
      <a:defRPr sz="2400">
        <a:latin typeface="Helvetica Neue"/>
        <a:ea typeface="Helvetica Neue"/>
        <a:cs typeface="Helvetica Neue"/>
        <a:sym typeface="Helvetica Neue"/>
      </a:defRPr>
    </a:lvl3pPr>
    <a:lvl4pPr indent="685800" defTabSz="584200" latinLnBrk="0">
      <a:defRPr sz="2400">
        <a:latin typeface="Helvetica Neue"/>
        <a:ea typeface="Helvetica Neue"/>
        <a:cs typeface="Helvetica Neue"/>
        <a:sym typeface="Helvetica Neue"/>
      </a:defRPr>
    </a:lvl4pPr>
    <a:lvl5pPr indent="914400" defTabSz="584200" latinLnBrk="0">
      <a:defRPr sz="2400">
        <a:latin typeface="Helvetica Neue"/>
        <a:ea typeface="Helvetica Neue"/>
        <a:cs typeface="Helvetica Neue"/>
        <a:sym typeface="Helvetica Neue"/>
      </a:defRPr>
    </a:lvl5pPr>
    <a:lvl6pPr indent="1143000" defTabSz="584200" latinLnBrk="0">
      <a:defRPr sz="2400">
        <a:latin typeface="Helvetica Neue"/>
        <a:ea typeface="Helvetica Neue"/>
        <a:cs typeface="Helvetica Neue"/>
        <a:sym typeface="Helvetica Neue"/>
      </a:defRPr>
    </a:lvl6pPr>
    <a:lvl7pPr indent="1371600" defTabSz="584200" latinLnBrk="0">
      <a:defRPr sz="2400">
        <a:latin typeface="Helvetica Neue"/>
        <a:ea typeface="Helvetica Neue"/>
        <a:cs typeface="Helvetica Neue"/>
        <a:sym typeface="Helvetica Neue"/>
      </a:defRPr>
    </a:lvl7pPr>
    <a:lvl8pPr indent="1600200" defTabSz="584200" latinLnBrk="0">
      <a:defRPr sz="2400">
        <a:latin typeface="Helvetica Neue"/>
        <a:ea typeface="Helvetica Neue"/>
        <a:cs typeface="Helvetica Neue"/>
        <a:sym typeface="Helvetica Neue"/>
      </a:defRPr>
    </a:lvl8pPr>
    <a:lvl9pPr indent="1828800" defTabSz="584200" latinLnBrk="0">
      <a:defRPr sz="2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en.wikipedia.org/wiki/SHRDLU" TargetMode="Externa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en.wikipedia.org/wiki/Brown_Corpus" TargetMode="External"/><Relationship Id="rId4" Type="http://schemas.openxmlformats.org/officeDocument/2006/relationships/hyperlink" Target="https://www.english-corpora.org/bnc/" TargetMode="External"/><Relationship Id="rId5" Type="http://schemas.openxmlformats.org/officeDocument/2006/relationships/hyperlink" Target="https://www.english-corpora.org" TargetMode="External"/><Relationship Id="rId6" Type="http://schemas.openxmlformats.org/officeDocument/2006/relationships/hyperlink" Target="https://catalogue.elra.info/en-us/repository/browse/ELRA-W0020/" TargetMode="External"/><Relationship Id="rId7" Type="http://schemas.openxmlformats.org/officeDocument/2006/relationships/hyperlink" Target="https://en.wikipedia.org/wiki/List_of_text_corpora" TargetMode="Externa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rauschii.github.io/DysListGerman/" TargetMode="External"/><Relationship Id="rId4" Type="http://schemas.openxmlformats.org/officeDocument/2006/relationships/hyperlink" Target="https://catalogue.elra.info/en-us/repository/browse/ELRA-W0020/" TargetMode="Externa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en.wikipedia.org/wiki/Brown_Corpus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I’ll spend most of the time on the present</a:t>
            </a:r>
          </a:p>
          <a:p>
            <a:pPr/>
            <a:r>
              <a:t>Then we’ll look at some actual code with a Python Library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https://en.wikipedia.org/wiki/SHRDLU</a:t>
            </a:r>
          </a:p>
          <a:p>
            <a:pPr/>
            <a:r>
              <a:t>Name comes from keyboard layout of Linotype machine</a:t>
            </a:r>
          </a:p>
          <a:p>
            <a:pPr/>
            <a:r>
              <a:t>ETAOIN SHRDLU</a:t>
            </a:r>
          </a:p>
          <a:p>
            <a:pPr/>
          </a:p>
          <a:p>
            <a:pPr/>
            <a:r>
              <a:t>Eliza</a:t>
            </a:r>
          </a:p>
          <a:p>
            <a:pPr/>
          </a:p>
          <a:p>
            <a:pPr/>
            <a:r>
              <a:t>IBM Machine Transation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1957, Noam Chomsky’s Syntactic Structures revolutionized Linguistics with 'universal grammar', a rule based system of syntactic structures.[1]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a </a:t>
            </a:r>
            <a:r>
              <a:rPr b="1" i="1"/>
              <a:t>domain-specific corpus</a:t>
            </a:r>
            <a:r>
              <a:t> introduces semantics (knowledge) by leveraging human knowledge</a:t>
            </a:r>
          </a:p>
          <a:p>
            <a:pPr/>
            <a:r>
              <a:t>Baseball – diamond, base, field, home, bat, ball, clubhouse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Brown University Standard Corpus of Present-Day American English (aka Brown Corpus)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https://en.wikipedia.org/wiki/Brown_Corpus</a:t>
            </a:r>
          </a:p>
          <a:p>
            <a:pPr/>
            <a:r>
              <a:t>The corpus consists of one million words of American English texts printed in 1961. The canonical metadata on NLTK:</a:t>
            </a:r>
          </a:p>
          <a:p>
            <a:pPr/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https://www.english-corpora.org/bnc/</a:t>
            </a:r>
          </a:p>
          <a:p>
            <a:pPr/>
            <a:r>
              <a:t>100M words</a:t>
            </a:r>
          </a:p>
          <a:p>
            <a:pPr/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https://www.english-corpora.org</a:t>
            </a:r>
          </a:p>
          <a:p>
            <a:pPr/>
          </a:p>
          <a:p>
            <a:pPr/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https://catalogue.elra.info/en-us/repository/browse/ELRA-W0020/</a:t>
            </a:r>
            <a:r>
              <a:t> </a:t>
            </a:r>
          </a:p>
          <a:p>
            <a:pPr/>
          </a:p>
          <a:p>
            <a:pPr/>
            <a:r>
              <a:t>Hamshari, Persian</a:t>
            </a:r>
          </a:p>
          <a:p>
            <a:pPr/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https://en.wikipedia.org/wiki/List_of_text_corpora</a:t>
            </a:r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7" name="Shape 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corpus of German mistakes from people with dyslexia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https://rauschii.github.io/DysListGerman/</a:t>
            </a:r>
          </a:p>
          <a:p>
            <a:pPr/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https://catalogue.elra.info/en-us/repository/browse/ELRA-W0020/</a:t>
            </a:r>
            <a:r>
              <a:t> </a:t>
            </a:r>
          </a:p>
          <a:p>
            <a:pPr/>
          </a:p>
          <a:p>
            <a:pPr/>
            <a:r>
              <a:t>Hamshari, Persian</a:t>
            </a:r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Brown University Standard Corpus of Present-Day American English (aka Brown Corpus)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https://en.wikipedia.org/wiki/Brown_Corpus</a:t>
            </a:r>
          </a:p>
          <a:p>
            <a:pPr/>
            <a:r>
              <a:t>The corpus consists of one million words of American English texts printed in 1961. The canonical metadata on NLTK: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https://en.wikipedia.org/wiki/Georgetown–IBM_experiment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753070" y="7704984"/>
            <a:ext cx="22860001" cy="107"/>
          </a:xfrm>
          <a:prstGeom prst="line">
            <a:avLst/>
          </a:prstGeom>
          <a:ln w="12700">
            <a:solidFill>
              <a:srgbClr val="191B92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753070" y="4903289"/>
            <a:ext cx="22860001" cy="2768204"/>
          </a:xfrm>
          <a:prstGeom prst="rect">
            <a:avLst/>
          </a:prstGeom>
        </p:spPr>
        <p:txBody>
          <a:bodyPr anchor="b"/>
          <a:lstStyle>
            <a:lvl1pPr algn="l">
              <a:defRPr b="0" sz="6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half" idx="1"/>
          </p:nvPr>
        </p:nvSpPr>
        <p:spPr>
          <a:xfrm>
            <a:off x="1388070" y="7737978"/>
            <a:ext cx="21590001" cy="343287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ClrTx/>
              <a:buSzTx/>
              <a:buNone/>
              <a:defRPr sz="50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1pPr>
            <a:lvl2pPr marL="0" indent="0" algn="r">
              <a:spcBef>
                <a:spcPts val="0"/>
              </a:spcBef>
              <a:buClrTx/>
              <a:buSzTx/>
              <a:buNone/>
              <a:defRPr sz="44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2pPr>
            <a:lvl3pPr marL="0" indent="0" algn="r">
              <a:spcBef>
                <a:spcPts val="0"/>
              </a:spcBef>
              <a:buClrTx/>
              <a:buSzTx/>
              <a:buNone/>
              <a:defRPr sz="38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3pPr>
            <a:lvl4pPr marL="0" indent="0" algn="r">
              <a:spcBef>
                <a:spcPts val="0"/>
              </a:spcBef>
              <a:buClrTx/>
              <a:buSzTx/>
              <a:buNone/>
              <a:defRPr sz="32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4pPr>
            <a:lvl5pPr marL="0" indent="0" algn="r">
              <a:spcBef>
                <a:spcPts val="0"/>
              </a:spcBef>
              <a:buClrTx/>
              <a:buSzTx/>
              <a:buNone/>
              <a:defRPr sz="28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0" y="495300"/>
            <a:ext cx="203200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r. Chris Irwin Davis"/>
          <p:cNvSpPr/>
          <p:nvPr/>
        </p:nvSpPr>
        <p:spPr>
          <a:xfrm>
            <a:off x="5976937" y="9603068"/>
            <a:ext cx="12412267" cy="20075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4400">
                <a:solidFill>
                  <a:srgbClr val="424242"/>
                </a:solidFill>
                <a:latin typeface="+mj-lt"/>
                <a:ea typeface="+mj-ea"/>
                <a:cs typeface="+mj-cs"/>
                <a:sym typeface="Verdana"/>
              </a:defRPr>
            </a:lvl1pPr>
          </a:lstStyle>
          <a:p>
            <a:pPr/>
            <a:r>
              <a:t>Dr. Chris Irwin Davis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 &amp; Landscape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ModernPortfolio_2-up-vh.png" descr="ModernPortfolio_2-up-v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Portrait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odernPortfolio_2-up-v.png" descr="ModernPortfolio_2-up-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 Portrait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odernPortfolio_3-up-v.png" descr="ModernPortfolio_3-up-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Big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ModernPortfolio_photo-big.png" descr="ModernPortfolio_photo-b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ModernPortfolio_3-up.png" descr="ModernPortfolio_3-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4 Up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ModernPortfolio_4-up.png" descr="ModernPortfolio_4-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/>
          <a:lstStyle>
            <a:lvl1pPr algn="l">
              <a:defRPr b="0"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/>
          <a:lstStyle>
            <a:lvl1pPr algn="l">
              <a:defRPr b="0"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Title Text"/>
          <p:cNvSpPr txBox="1"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algn="l" defTabSz="825500">
              <a:defRPr b="0" sz="7200">
                <a:solidFill>
                  <a:srgbClr val="4C75A9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4168" y="12174204"/>
            <a:ext cx="3284604" cy="108771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825500"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762000" y="0"/>
            <a:ext cx="20320000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00404" y="12769453"/>
            <a:ext cx="607493" cy="626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ModernPortfolio_photo-h.png" descr="ModernPortfolio_photo-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/>
          <a:lstStyle>
            <a:lvl1pPr algn="r">
              <a:defRPr b="0"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ModernPortfolio_photo-v.png" descr="ModernPortfolio_photo-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Line"/>
          <p:cNvSpPr/>
          <p:nvPr/>
        </p:nvSpPr>
        <p:spPr>
          <a:xfrm>
            <a:off x="3958828" y="6679406"/>
            <a:ext cx="6865485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anchor="b"/>
          <a:lstStyle>
            <a:lvl1pPr algn="l">
              <a:defRPr b="0"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3762375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odernPortfolio_photo-v.png" descr="ModernPortfolio_photo-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3958828" y="2768203"/>
            <a:ext cx="685809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anchor="b"/>
          <a:lstStyle>
            <a:lvl1pPr algn="l">
              <a:defRPr b="0"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2 Up Landscape"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ModernPortfolio_2-up-h.png" descr="ModernPortfolio_2-up-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b="0"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5159"/>
            <a:ext cx="20321786" cy="17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2232421"/>
            <a:ext cx="22860000" cy="1010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2pPr marL="1638300" indent="-825500">
              <a:buClr>
                <a:srgbClr val="FF9300"/>
              </a:buClr>
              <a:defRPr sz="5600"/>
            </a:lvl2pPr>
            <a:lvl3pPr marL="2032000" indent="-812800">
              <a:buChar char="□"/>
              <a:defRPr sz="4800"/>
            </a:lvl3pPr>
            <a:lvl4pPr marL="2184400" indent="-812800">
              <a:buChar char="-"/>
              <a:defRPr sz="4800"/>
            </a:lvl4pPr>
            <a:lvl5pPr>
              <a:buChar char="•"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00404" y="12787312"/>
            <a:ext cx="607493" cy="62638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b="1" sz="3200">
                <a:solidFill>
                  <a:srgbClr val="191B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9pPr>
    </p:titleStyle>
    <p:bodyStyle>
      <a:lvl1pPr marL="8128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1473200" marR="0" indent="-10160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843314" marR="0" indent="-928914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2300514" marR="0" indent="-928914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6416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0988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5560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40132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4704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b="0" baseline="0" cap="none" i="0" spc="0" strike="noStrike" sz="64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"/>
          <p:cNvSpPr/>
          <p:nvPr/>
        </p:nvSpPr>
        <p:spPr>
          <a:xfrm>
            <a:off x="753070" y="7704984"/>
            <a:ext cx="22860001" cy="107"/>
          </a:xfrm>
          <a:prstGeom prst="line">
            <a:avLst/>
          </a:prstGeom>
          <a:ln w="12700">
            <a:solidFill>
              <a:srgbClr val="191B92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Natural Language Processing: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Language Processing:</a:t>
            </a:r>
          </a:p>
          <a:p>
            <a:pPr/>
            <a:r>
              <a:t>Past, Present, and Future</a:t>
            </a:r>
          </a:p>
        </p:txBody>
      </p:sp>
      <p:sp>
        <p:nvSpPr>
          <p:cNvPr id="189" name="Body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0" y="495300"/>
            <a:ext cx="203200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Dr. Chris Irwin Davis"/>
          <p:cNvSpPr/>
          <p:nvPr/>
        </p:nvSpPr>
        <p:spPr>
          <a:xfrm>
            <a:off x="5976937" y="9603068"/>
            <a:ext cx="12412267" cy="20075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4400">
                <a:solidFill>
                  <a:srgbClr val="424242"/>
                </a:solidFill>
                <a:latin typeface="+mj-lt"/>
                <a:ea typeface="+mj-ea"/>
                <a:cs typeface="+mj-cs"/>
                <a:sym typeface="Verdana"/>
              </a:defRPr>
            </a:lvl1pPr>
          </a:lstStyle>
          <a:p>
            <a:pPr/>
            <a:r>
              <a:t>Dr. Chris Irwin Davis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What is the differen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difference?</a:t>
            </a:r>
          </a:p>
        </p:txBody>
      </p:sp>
      <p:sp>
        <p:nvSpPr>
          <p:cNvPr id="245" name="Natural Languages vs Programming Languages…"/>
          <p:cNvSpPr txBox="1"/>
          <p:nvPr>
            <p:ph type="body" idx="1"/>
          </p:nvPr>
        </p:nvSpPr>
        <p:spPr>
          <a:xfrm>
            <a:off x="762000" y="2241351"/>
            <a:ext cx="22860000" cy="10108407"/>
          </a:xfrm>
          <a:prstGeom prst="rect">
            <a:avLst/>
          </a:prstGeom>
        </p:spPr>
        <p:txBody>
          <a:bodyPr/>
          <a:lstStyle/>
          <a:p>
            <a:pPr/>
            <a:r>
              <a:t>Natural Languages vs Programming Languages</a:t>
            </a:r>
          </a:p>
          <a:p>
            <a:pPr/>
            <a:r>
              <a:t>Statements</a:t>
            </a:r>
          </a:p>
          <a:p>
            <a:pPr lvl="1">
              <a:defRPr sz="5200">
                <a:latin typeface="Consolas"/>
                <a:ea typeface="Consolas"/>
                <a:cs typeface="Consolas"/>
                <a:sym typeface="Consolas"/>
              </a:defRPr>
            </a:pPr>
            <a:r>
              <a:t>int x = 500;</a:t>
            </a:r>
          </a:p>
          <a:p>
            <a:pPr lvl="2" marL="2380342" indent="-754742">
              <a:buChar char="■"/>
              <a:defRPr sz="5200">
                <a:latin typeface="Consolas"/>
                <a:ea typeface="Consolas"/>
                <a:cs typeface="Consolas"/>
                <a:sym typeface="Consolas"/>
              </a:defRPr>
            </a:pPr>
            <a:r>
              <a:t>0x000001F4</a:t>
            </a:r>
          </a:p>
          <a:p>
            <a:pPr lvl="1"/>
            <a:r>
              <a:t>“I saw her duck”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rcRect l="4971" t="13735" r="7460" b="12661"/>
          <a:stretch>
            <a:fillRect/>
          </a:stretch>
        </p:blipFill>
        <p:spPr>
          <a:xfrm>
            <a:off x="8488841" y="4981913"/>
            <a:ext cx="10384346" cy="6243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565" fill="norm" stroke="1" extrusionOk="0">
                <a:moveTo>
                  <a:pt x="19330" y="0"/>
                </a:moveTo>
                <a:cubicBezTo>
                  <a:pt x="19270" y="-1"/>
                  <a:pt x="19198" y="23"/>
                  <a:pt x="19064" y="72"/>
                </a:cubicBezTo>
                <a:cubicBezTo>
                  <a:pt x="18909" y="129"/>
                  <a:pt x="18744" y="217"/>
                  <a:pt x="18698" y="267"/>
                </a:cubicBezTo>
                <a:cubicBezTo>
                  <a:pt x="18597" y="378"/>
                  <a:pt x="18388" y="1056"/>
                  <a:pt x="18302" y="1558"/>
                </a:cubicBezTo>
                <a:cubicBezTo>
                  <a:pt x="18150" y="2437"/>
                  <a:pt x="17852" y="3112"/>
                  <a:pt x="17645" y="3044"/>
                </a:cubicBezTo>
                <a:cubicBezTo>
                  <a:pt x="17590" y="3026"/>
                  <a:pt x="17534" y="3039"/>
                  <a:pt x="17521" y="3074"/>
                </a:cubicBezTo>
                <a:cubicBezTo>
                  <a:pt x="17464" y="3230"/>
                  <a:pt x="17829" y="3441"/>
                  <a:pt x="18180" y="3455"/>
                </a:cubicBezTo>
                <a:cubicBezTo>
                  <a:pt x="18337" y="3461"/>
                  <a:pt x="18418" y="3427"/>
                  <a:pt x="18554" y="3293"/>
                </a:cubicBezTo>
                <a:lnTo>
                  <a:pt x="18729" y="3122"/>
                </a:lnTo>
                <a:lnTo>
                  <a:pt x="18839" y="3277"/>
                </a:lnTo>
                <a:cubicBezTo>
                  <a:pt x="18904" y="3368"/>
                  <a:pt x="19020" y="3449"/>
                  <a:pt x="19124" y="3474"/>
                </a:cubicBezTo>
                <a:cubicBezTo>
                  <a:pt x="19365" y="3532"/>
                  <a:pt x="19379" y="3556"/>
                  <a:pt x="19261" y="3713"/>
                </a:cubicBezTo>
                <a:lnTo>
                  <a:pt x="19159" y="3850"/>
                </a:lnTo>
                <a:lnTo>
                  <a:pt x="19165" y="4972"/>
                </a:lnTo>
                <a:cubicBezTo>
                  <a:pt x="19170" y="5918"/>
                  <a:pt x="19162" y="6101"/>
                  <a:pt x="19115" y="6131"/>
                </a:cubicBezTo>
                <a:cubicBezTo>
                  <a:pt x="19085" y="6150"/>
                  <a:pt x="19068" y="6190"/>
                  <a:pt x="19079" y="6218"/>
                </a:cubicBezTo>
                <a:cubicBezTo>
                  <a:pt x="19126" y="6345"/>
                  <a:pt x="17841" y="8682"/>
                  <a:pt x="17725" y="8682"/>
                </a:cubicBezTo>
                <a:cubicBezTo>
                  <a:pt x="17663" y="8682"/>
                  <a:pt x="17403" y="8998"/>
                  <a:pt x="17067" y="9482"/>
                </a:cubicBezTo>
                <a:cubicBezTo>
                  <a:pt x="16898" y="9726"/>
                  <a:pt x="16750" y="9911"/>
                  <a:pt x="16740" y="9895"/>
                </a:cubicBezTo>
                <a:cubicBezTo>
                  <a:pt x="16730" y="9878"/>
                  <a:pt x="16669" y="9893"/>
                  <a:pt x="16604" y="9928"/>
                </a:cubicBezTo>
                <a:cubicBezTo>
                  <a:pt x="16540" y="9962"/>
                  <a:pt x="16406" y="10012"/>
                  <a:pt x="16307" y="10041"/>
                </a:cubicBezTo>
                <a:cubicBezTo>
                  <a:pt x="16061" y="10114"/>
                  <a:pt x="15951" y="10245"/>
                  <a:pt x="15951" y="10465"/>
                </a:cubicBezTo>
                <a:cubicBezTo>
                  <a:pt x="15951" y="10562"/>
                  <a:pt x="15974" y="10657"/>
                  <a:pt x="16002" y="10675"/>
                </a:cubicBezTo>
                <a:cubicBezTo>
                  <a:pt x="16029" y="10692"/>
                  <a:pt x="16060" y="10779"/>
                  <a:pt x="16070" y="10866"/>
                </a:cubicBezTo>
                <a:cubicBezTo>
                  <a:pt x="16085" y="10996"/>
                  <a:pt x="16059" y="11064"/>
                  <a:pt x="15930" y="11241"/>
                </a:cubicBezTo>
                <a:cubicBezTo>
                  <a:pt x="15705" y="11548"/>
                  <a:pt x="15092" y="12127"/>
                  <a:pt x="14766" y="12340"/>
                </a:cubicBezTo>
                <a:cubicBezTo>
                  <a:pt x="13884" y="12916"/>
                  <a:pt x="12755" y="13196"/>
                  <a:pt x="12197" y="12977"/>
                </a:cubicBezTo>
                <a:cubicBezTo>
                  <a:pt x="12020" y="12908"/>
                  <a:pt x="11937" y="12778"/>
                  <a:pt x="11858" y="12444"/>
                </a:cubicBezTo>
                <a:cubicBezTo>
                  <a:pt x="11846" y="12393"/>
                  <a:pt x="11806" y="12241"/>
                  <a:pt x="11769" y="12106"/>
                </a:cubicBezTo>
                <a:cubicBezTo>
                  <a:pt x="11689" y="11809"/>
                  <a:pt x="11646" y="11276"/>
                  <a:pt x="11692" y="11154"/>
                </a:cubicBezTo>
                <a:cubicBezTo>
                  <a:pt x="11734" y="11043"/>
                  <a:pt x="12184" y="11060"/>
                  <a:pt x="12322" y="11178"/>
                </a:cubicBezTo>
                <a:cubicBezTo>
                  <a:pt x="12374" y="11222"/>
                  <a:pt x="12508" y="11279"/>
                  <a:pt x="12620" y="11304"/>
                </a:cubicBezTo>
                <a:cubicBezTo>
                  <a:pt x="12732" y="11329"/>
                  <a:pt x="12862" y="11375"/>
                  <a:pt x="12911" y="11405"/>
                </a:cubicBezTo>
                <a:cubicBezTo>
                  <a:pt x="12977" y="11447"/>
                  <a:pt x="13010" y="11436"/>
                  <a:pt x="13044" y="11357"/>
                </a:cubicBezTo>
                <a:cubicBezTo>
                  <a:pt x="13078" y="11279"/>
                  <a:pt x="13123" y="11262"/>
                  <a:pt x="13225" y="11290"/>
                </a:cubicBezTo>
                <a:cubicBezTo>
                  <a:pt x="13352" y="11324"/>
                  <a:pt x="13405" y="11264"/>
                  <a:pt x="13322" y="11179"/>
                </a:cubicBezTo>
                <a:cubicBezTo>
                  <a:pt x="13301" y="11158"/>
                  <a:pt x="13295" y="11113"/>
                  <a:pt x="13307" y="11080"/>
                </a:cubicBezTo>
                <a:cubicBezTo>
                  <a:pt x="13362" y="10933"/>
                  <a:pt x="13040" y="10619"/>
                  <a:pt x="12620" y="10409"/>
                </a:cubicBezTo>
                <a:cubicBezTo>
                  <a:pt x="12442" y="10320"/>
                  <a:pt x="12250" y="10071"/>
                  <a:pt x="12250" y="9930"/>
                </a:cubicBezTo>
                <a:cubicBezTo>
                  <a:pt x="12250" y="9777"/>
                  <a:pt x="12058" y="9296"/>
                  <a:pt x="11939" y="9150"/>
                </a:cubicBezTo>
                <a:cubicBezTo>
                  <a:pt x="11876" y="9072"/>
                  <a:pt x="11743" y="8945"/>
                  <a:pt x="11645" y="8868"/>
                </a:cubicBezTo>
                <a:cubicBezTo>
                  <a:pt x="11334" y="8624"/>
                  <a:pt x="10884" y="8771"/>
                  <a:pt x="10602" y="9207"/>
                </a:cubicBezTo>
                <a:cubicBezTo>
                  <a:pt x="10453" y="9438"/>
                  <a:pt x="10385" y="10014"/>
                  <a:pt x="10489" y="10159"/>
                </a:cubicBezTo>
                <a:cubicBezTo>
                  <a:pt x="10519" y="10200"/>
                  <a:pt x="10534" y="10269"/>
                  <a:pt x="10524" y="10314"/>
                </a:cubicBezTo>
                <a:cubicBezTo>
                  <a:pt x="10514" y="10359"/>
                  <a:pt x="10556" y="10555"/>
                  <a:pt x="10619" y="10750"/>
                </a:cubicBezTo>
                <a:cubicBezTo>
                  <a:pt x="10681" y="10945"/>
                  <a:pt x="10732" y="11139"/>
                  <a:pt x="10732" y="11182"/>
                </a:cubicBezTo>
                <a:cubicBezTo>
                  <a:pt x="10732" y="11224"/>
                  <a:pt x="10798" y="11422"/>
                  <a:pt x="10878" y="11622"/>
                </a:cubicBezTo>
                <a:cubicBezTo>
                  <a:pt x="11025" y="11990"/>
                  <a:pt x="11052" y="12259"/>
                  <a:pt x="10972" y="12585"/>
                </a:cubicBezTo>
                <a:cubicBezTo>
                  <a:pt x="10957" y="12646"/>
                  <a:pt x="10953" y="12710"/>
                  <a:pt x="10963" y="12726"/>
                </a:cubicBezTo>
                <a:cubicBezTo>
                  <a:pt x="10973" y="12743"/>
                  <a:pt x="10960" y="12860"/>
                  <a:pt x="10935" y="12986"/>
                </a:cubicBezTo>
                <a:cubicBezTo>
                  <a:pt x="10897" y="13178"/>
                  <a:pt x="10853" y="13246"/>
                  <a:pt x="10654" y="13413"/>
                </a:cubicBezTo>
                <a:cubicBezTo>
                  <a:pt x="10446" y="13588"/>
                  <a:pt x="10383" y="13612"/>
                  <a:pt x="10122" y="13611"/>
                </a:cubicBezTo>
                <a:cubicBezTo>
                  <a:pt x="9737" y="13609"/>
                  <a:pt x="9215" y="13847"/>
                  <a:pt x="9215" y="14025"/>
                </a:cubicBezTo>
                <a:cubicBezTo>
                  <a:pt x="9215" y="14068"/>
                  <a:pt x="9308" y="14039"/>
                  <a:pt x="9465" y="13944"/>
                </a:cubicBezTo>
                <a:cubicBezTo>
                  <a:pt x="9646" y="13834"/>
                  <a:pt x="9836" y="13779"/>
                  <a:pt x="10160" y="13744"/>
                </a:cubicBezTo>
                <a:cubicBezTo>
                  <a:pt x="10623" y="13693"/>
                  <a:pt x="10639" y="13685"/>
                  <a:pt x="10973" y="13282"/>
                </a:cubicBezTo>
                <a:cubicBezTo>
                  <a:pt x="11037" y="13204"/>
                  <a:pt x="11079" y="13203"/>
                  <a:pt x="11295" y="13279"/>
                </a:cubicBezTo>
                <a:cubicBezTo>
                  <a:pt x="11431" y="13327"/>
                  <a:pt x="11605" y="13361"/>
                  <a:pt x="11681" y="13353"/>
                </a:cubicBezTo>
                <a:cubicBezTo>
                  <a:pt x="11808" y="13340"/>
                  <a:pt x="11827" y="13360"/>
                  <a:pt x="11905" y="13591"/>
                </a:cubicBezTo>
                <a:cubicBezTo>
                  <a:pt x="12002" y="13879"/>
                  <a:pt x="12082" y="14700"/>
                  <a:pt x="12049" y="15050"/>
                </a:cubicBezTo>
                <a:cubicBezTo>
                  <a:pt x="11985" y="15718"/>
                  <a:pt x="11340" y="17188"/>
                  <a:pt x="10852" y="17779"/>
                </a:cubicBezTo>
                <a:cubicBezTo>
                  <a:pt x="10725" y="17933"/>
                  <a:pt x="10621" y="18100"/>
                  <a:pt x="10621" y="18152"/>
                </a:cubicBezTo>
                <a:cubicBezTo>
                  <a:pt x="10621" y="18203"/>
                  <a:pt x="10592" y="18263"/>
                  <a:pt x="10556" y="18285"/>
                </a:cubicBezTo>
                <a:cubicBezTo>
                  <a:pt x="10520" y="18306"/>
                  <a:pt x="10428" y="18406"/>
                  <a:pt x="10351" y="18505"/>
                </a:cubicBezTo>
                <a:cubicBezTo>
                  <a:pt x="10170" y="18740"/>
                  <a:pt x="9589" y="19226"/>
                  <a:pt x="9487" y="19228"/>
                </a:cubicBezTo>
                <a:cubicBezTo>
                  <a:pt x="9358" y="19230"/>
                  <a:pt x="9231" y="19370"/>
                  <a:pt x="9245" y="19494"/>
                </a:cubicBezTo>
                <a:cubicBezTo>
                  <a:pt x="9252" y="19555"/>
                  <a:pt x="9241" y="19639"/>
                  <a:pt x="9220" y="19680"/>
                </a:cubicBezTo>
                <a:cubicBezTo>
                  <a:pt x="9195" y="19731"/>
                  <a:pt x="9200" y="19792"/>
                  <a:pt x="9236" y="19873"/>
                </a:cubicBezTo>
                <a:cubicBezTo>
                  <a:pt x="9267" y="19944"/>
                  <a:pt x="9289" y="20140"/>
                  <a:pt x="9289" y="20356"/>
                </a:cubicBezTo>
                <a:cubicBezTo>
                  <a:pt x="9289" y="20807"/>
                  <a:pt x="9329" y="20950"/>
                  <a:pt x="9448" y="20912"/>
                </a:cubicBezTo>
                <a:cubicBezTo>
                  <a:pt x="9573" y="20872"/>
                  <a:pt x="9708" y="21159"/>
                  <a:pt x="9676" y="21399"/>
                </a:cubicBezTo>
                <a:cubicBezTo>
                  <a:pt x="9650" y="21596"/>
                  <a:pt x="9653" y="21599"/>
                  <a:pt x="9795" y="21500"/>
                </a:cubicBezTo>
                <a:cubicBezTo>
                  <a:pt x="9897" y="21430"/>
                  <a:pt x="9952" y="21420"/>
                  <a:pt x="10357" y="21399"/>
                </a:cubicBezTo>
                <a:cubicBezTo>
                  <a:pt x="10536" y="21389"/>
                  <a:pt x="10554" y="21376"/>
                  <a:pt x="10536" y="21265"/>
                </a:cubicBezTo>
                <a:cubicBezTo>
                  <a:pt x="10522" y="21174"/>
                  <a:pt x="10558" y="21082"/>
                  <a:pt x="10668" y="20925"/>
                </a:cubicBezTo>
                <a:cubicBezTo>
                  <a:pt x="10751" y="20806"/>
                  <a:pt x="10803" y="20709"/>
                  <a:pt x="10783" y="20709"/>
                </a:cubicBezTo>
                <a:cubicBezTo>
                  <a:pt x="10763" y="20709"/>
                  <a:pt x="10727" y="20742"/>
                  <a:pt x="10703" y="20782"/>
                </a:cubicBezTo>
                <a:cubicBezTo>
                  <a:pt x="10670" y="20838"/>
                  <a:pt x="10644" y="20830"/>
                  <a:pt x="10591" y="20751"/>
                </a:cubicBezTo>
                <a:cubicBezTo>
                  <a:pt x="10554" y="20694"/>
                  <a:pt x="10504" y="20648"/>
                  <a:pt x="10481" y="20648"/>
                </a:cubicBezTo>
                <a:cubicBezTo>
                  <a:pt x="10458" y="20648"/>
                  <a:pt x="10426" y="20606"/>
                  <a:pt x="10409" y="20556"/>
                </a:cubicBezTo>
                <a:cubicBezTo>
                  <a:pt x="10385" y="20483"/>
                  <a:pt x="10352" y="20477"/>
                  <a:pt x="10249" y="20524"/>
                </a:cubicBezTo>
                <a:cubicBezTo>
                  <a:pt x="10164" y="20563"/>
                  <a:pt x="10073" y="20564"/>
                  <a:pt x="9990" y="20524"/>
                </a:cubicBezTo>
                <a:cubicBezTo>
                  <a:pt x="9920" y="20491"/>
                  <a:pt x="9777" y="20463"/>
                  <a:pt x="9673" y="20463"/>
                </a:cubicBezTo>
                <a:cubicBezTo>
                  <a:pt x="9566" y="20463"/>
                  <a:pt x="9466" y="20429"/>
                  <a:pt x="9445" y="20386"/>
                </a:cubicBezTo>
                <a:cubicBezTo>
                  <a:pt x="9424" y="20344"/>
                  <a:pt x="9399" y="20170"/>
                  <a:pt x="9389" y="20001"/>
                </a:cubicBezTo>
                <a:cubicBezTo>
                  <a:pt x="9379" y="19831"/>
                  <a:pt x="9364" y="19637"/>
                  <a:pt x="9357" y="19570"/>
                </a:cubicBezTo>
                <a:cubicBezTo>
                  <a:pt x="9346" y="19470"/>
                  <a:pt x="9385" y="19425"/>
                  <a:pt x="9585" y="19315"/>
                </a:cubicBezTo>
                <a:cubicBezTo>
                  <a:pt x="9813" y="19190"/>
                  <a:pt x="10282" y="18811"/>
                  <a:pt x="10385" y="18668"/>
                </a:cubicBezTo>
                <a:cubicBezTo>
                  <a:pt x="10457" y="18569"/>
                  <a:pt x="10510" y="18657"/>
                  <a:pt x="10511" y="18878"/>
                </a:cubicBezTo>
                <a:cubicBezTo>
                  <a:pt x="10511" y="18986"/>
                  <a:pt x="10536" y="19228"/>
                  <a:pt x="10566" y="19414"/>
                </a:cubicBezTo>
                <a:cubicBezTo>
                  <a:pt x="10596" y="19601"/>
                  <a:pt x="10620" y="19866"/>
                  <a:pt x="10620" y="20004"/>
                </a:cubicBezTo>
                <a:cubicBezTo>
                  <a:pt x="10621" y="20230"/>
                  <a:pt x="10638" y="20273"/>
                  <a:pt x="10806" y="20487"/>
                </a:cubicBezTo>
                <a:cubicBezTo>
                  <a:pt x="10908" y="20617"/>
                  <a:pt x="11002" y="20790"/>
                  <a:pt x="11014" y="20871"/>
                </a:cubicBezTo>
                <a:cubicBezTo>
                  <a:pt x="11037" y="21023"/>
                  <a:pt x="11116" y="21067"/>
                  <a:pt x="11159" y="20952"/>
                </a:cubicBezTo>
                <a:cubicBezTo>
                  <a:pt x="11172" y="20916"/>
                  <a:pt x="11153" y="20849"/>
                  <a:pt x="11115" y="20803"/>
                </a:cubicBezTo>
                <a:cubicBezTo>
                  <a:pt x="11063" y="20738"/>
                  <a:pt x="11057" y="20701"/>
                  <a:pt x="11090" y="20645"/>
                </a:cubicBezTo>
                <a:cubicBezTo>
                  <a:pt x="11123" y="20589"/>
                  <a:pt x="11157" y="20592"/>
                  <a:pt x="11238" y="20657"/>
                </a:cubicBezTo>
                <a:cubicBezTo>
                  <a:pt x="11360" y="20756"/>
                  <a:pt x="11495" y="20688"/>
                  <a:pt x="11522" y="20512"/>
                </a:cubicBezTo>
                <a:cubicBezTo>
                  <a:pt x="11534" y="20442"/>
                  <a:pt x="11574" y="20401"/>
                  <a:pt x="11635" y="20401"/>
                </a:cubicBezTo>
                <a:cubicBezTo>
                  <a:pt x="11756" y="20401"/>
                  <a:pt x="11758" y="20321"/>
                  <a:pt x="11639" y="20191"/>
                </a:cubicBezTo>
                <a:cubicBezTo>
                  <a:pt x="11581" y="20128"/>
                  <a:pt x="11546" y="20032"/>
                  <a:pt x="11546" y="19935"/>
                </a:cubicBezTo>
                <a:cubicBezTo>
                  <a:pt x="11546" y="19755"/>
                  <a:pt x="11452" y="19671"/>
                  <a:pt x="11365" y="19773"/>
                </a:cubicBezTo>
                <a:cubicBezTo>
                  <a:pt x="11165" y="20009"/>
                  <a:pt x="10921" y="20094"/>
                  <a:pt x="10850" y="19951"/>
                </a:cubicBezTo>
                <a:cubicBezTo>
                  <a:pt x="10816" y="19884"/>
                  <a:pt x="10689" y="18773"/>
                  <a:pt x="10693" y="18582"/>
                </a:cubicBezTo>
                <a:cubicBezTo>
                  <a:pt x="10700" y="18237"/>
                  <a:pt x="10751" y="18098"/>
                  <a:pt x="10968" y="17836"/>
                </a:cubicBezTo>
                <a:cubicBezTo>
                  <a:pt x="11303" y="17433"/>
                  <a:pt x="11739" y="16542"/>
                  <a:pt x="11960" y="15806"/>
                </a:cubicBezTo>
                <a:lnTo>
                  <a:pt x="12145" y="15190"/>
                </a:lnTo>
                <a:lnTo>
                  <a:pt x="12127" y="14599"/>
                </a:lnTo>
                <a:cubicBezTo>
                  <a:pt x="12113" y="14152"/>
                  <a:pt x="12085" y="13907"/>
                  <a:pt x="12009" y="13590"/>
                </a:cubicBezTo>
                <a:cubicBezTo>
                  <a:pt x="11885" y="13075"/>
                  <a:pt x="11907" y="13015"/>
                  <a:pt x="12180" y="13124"/>
                </a:cubicBezTo>
                <a:cubicBezTo>
                  <a:pt x="12641" y="13308"/>
                  <a:pt x="14015" y="13009"/>
                  <a:pt x="14563" y="12603"/>
                </a:cubicBezTo>
                <a:cubicBezTo>
                  <a:pt x="14624" y="12558"/>
                  <a:pt x="14763" y="12472"/>
                  <a:pt x="14873" y="12413"/>
                </a:cubicBezTo>
                <a:cubicBezTo>
                  <a:pt x="15141" y="12268"/>
                  <a:pt x="15745" y="11670"/>
                  <a:pt x="16044" y="11253"/>
                </a:cubicBezTo>
                <a:cubicBezTo>
                  <a:pt x="16145" y="11112"/>
                  <a:pt x="16183" y="11092"/>
                  <a:pt x="16242" y="11145"/>
                </a:cubicBezTo>
                <a:cubicBezTo>
                  <a:pt x="16292" y="11190"/>
                  <a:pt x="16308" y="11249"/>
                  <a:pt x="16293" y="11341"/>
                </a:cubicBezTo>
                <a:cubicBezTo>
                  <a:pt x="16277" y="11447"/>
                  <a:pt x="16284" y="11462"/>
                  <a:pt x="16329" y="11419"/>
                </a:cubicBezTo>
                <a:cubicBezTo>
                  <a:pt x="16405" y="11345"/>
                  <a:pt x="16556" y="11037"/>
                  <a:pt x="16627" y="10810"/>
                </a:cubicBezTo>
                <a:cubicBezTo>
                  <a:pt x="16658" y="10708"/>
                  <a:pt x="16897" y="10292"/>
                  <a:pt x="17156" y="9885"/>
                </a:cubicBezTo>
                <a:cubicBezTo>
                  <a:pt x="17845" y="8806"/>
                  <a:pt x="18603" y="7525"/>
                  <a:pt x="18762" y="7171"/>
                </a:cubicBezTo>
                <a:cubicBezTo>
                  <a:pt x="18957" y="6741"/>
                  <a:pt x="19051" y="6607"/>
                  <a:pt x="19102" y="6693"/>
                </a:cubicBezTo>
                <a:cubicBezTo>
                  <a:pt x="19184" y="6829"/>
                  <a:pt x="19214" y="7986"/>
                  <a:pt x="19190" y="10070"/>
                </a:cubicBezTo>
                <a:cubicBezTo>
                  <a:pt x="19177" y="11224"/>
                  <a:pt x="19153" y="12445"/>
                  <a:pt x="19136" y="12784"/>
                </a:cubicBezTo>
                <a:cubicBezTo>
                  <a:pt x="19107" y="13361"/>
                  <a:pt x="19096" y="13425"/>
                  <a:pt x="18958" y="13771"/>
                </a:cubicBezTo>
                <a:cubicBezTo>
                  <a:pt x="18877" y="13974"/>
                  <a:pt x="18775" y="14257"/>
                  <a:pt x="18732" y="14399"/>
                </a:cubicBezTo>
                <a:cubicBezTo>
                  <a:pt x="18689" y="14541"/>
                  <a:pt x="18638" y="14671"/>
                  <a:pt x="18619" y="14691"/>
                </a:cubicBezTo>
                <a:cubicBezTo>
                  <a:pt x="18601" y="14710"/>
                  <a:pt x="18506" y="14955"/>
                  <a:pt x="18409" y="15235"/>
                </a:cubicBezTo>
                <a:cubicBezTo>
                  <a:pt x="18312" y="15515"/>
                  <a:pt x="18203" y="15800"/>
                  <a:pt x="18168" y="15868"/>
                </a:cubicBezTo>
                <a:cubicBezTo>
                  <a:pt x="18083" y="16029"/>
                  <a:pt x="17930" y="16588"/>
                  <a:pt x="17863" y="16981"/>
                </a:cubicBezTo>
                <a:cubicBezTo>
                  <a:pt x="17833" y="17153"/>
                  <a:pt x="17690" y="17648"/>
                  <a:pt x="17544" y="18082"/>
                </a:cubicBezTo>
                <a:cubicBezTo>
                  <a:pt x="17399" y="18515"/>
                  <a:pt x="17285" y="18899"/>
                  <a:pt x="17292" y="18934"/>
                </a:cubicBezTo>
                <a:cubicBezTo>
                  <a:pt x="17308" y="19015"/>
                  <a:pt x="17389" y="18811"/>
                  <a:pt x="17585" y="18197"/>
                </a:cubicBezTo>
                <a:cubicBezTo>
                  <a:pt x="17668" y="17934"/>
                  <a:pt x="17766" y="17663"/>
                  <a:pt x="17802" y="17595"/>
                </a:cubicBezTo>
                <a:cubicBezTo>
                  <a:pt x="17838" y="17527"/>
                  <a:pt x="17894" y="17338"/>
                  <a:pt x="17927" y="17176"/>
                </a:cubicBezTo>
                <a:cubicBezTo>
                  <a:pt x="17959" y="17014"/>
                  <a:pt x="18059" y="16640"/>
                  <a:pt x="18147" y="16344"/>
                </a:cubicBezTo>
                <a:cubicBezTo>
                  <a:pt x="18311" y="15799"/>
                  <a:pt x="18346" y="15694"/>
                  <a:pt x="18578" y="15065"/>
                </a:cubicBezTo>
                <a:cubicBezTo>
                  <a:pt x="18649" y="14872"/>
                  <a:pt x="18733" y="14641"/>
                  <a:pt x="18764" y="14551"/>
                </a:cubicBezTo>
                <a:cubicBezTo>
                  <a:pt x="18910" y="14126"/>
                  <a:pt x="19141" y="13617"/>
                  <a:pt x="19172" y="13649"/>
                </a:cubicBezTo>
                <a:cubicBezTo>
                  <a:pt x="19191" y="13669"/>
                  <a:pt x="19207" y="13797"/>
                  <a:pt x="19207" y="13933"/>
                </a:cubicBezTo>
                <a:cubicBezTo>
                  <a:pt x="19207" y="14069"/>
                  <a:pt x="19222" y="14226"/>
                  <a:pt x="19240" y="14284"/>
                </a:cubicBezTo>
                <a:cubicBezTo>
                  <a:pt x="19258" y="14341"/>
                  <a:pt x="19300" y="14887"/>
                  <a:pt x="19333" y="15498"/>
                </a:cubicBezTo>
                <a:cubicBezTo>
                  <a:pt x="19366" y="16109"/>
                  <a:pt x="19403" y="16760"/>
                  <a:pt x="19415" y="16947"/>
                </a:cubicBezTo>
                <a:cubicBezTo>
                  <a:pt x="19449" y="17490"/>
                  <a:pt x="19570" y="18286"/>
                  <a:pt x="19688" y="18732"/>
                </a:cubicBezTo>
                <a:cubicBezTo>
                  <a:pt x="19756" y="18991"/>
                  <a:pt x="19804" y="19302"/>
                  <a:pt x="19819" y="19572"/>
                </a:cubicBezTo>
                <a:cubicBezTo>
                  <a:pt x="19850" y="20169"/>
                  <a:pt x="19867" y="20278"/>
                  <a:pt x="19930" y="20278"/>
                </a:cubicBezTo>
                <a:cubicBezTo>
                  <a:pt x="19988" y="20278"/>
                  <a:pt x="20002" y="20203"/>
                  <a:pt x="19957" y="20128"/>
                </a:cubicBezTo>
                <a:cubicBezTo>
                  <a:pt x="19941" y="20103"/>
                  <a:pt x="19911" y="19842"/>
                  <a:pt x="19888" y="19548"/>
                </a:cubicBezTo>
                <a:cubicBezTo>
                  <a:pt x="19866" y="19254"/>
                  <a:pt x="19815" y="18888"/>
                  <a:pt x="19773" y="18736"/>
                </a:cubicBezTo>
                <a:cubicBezTo>
                  <a:pt x="19703" y="18474"/>
                  <a:pt x="19641" y="18168"/>
                  <a:pt x="19545" y="17595"/>
                </a:cubicBezTo>
                <a:cubicBezTo>
                  <a:pt x="19523" y="17459"/>
                  <a:pt x="19479" y="16849"/>
                  <a:pt x="19448" y="16238"/>
                </a:cubicBezTo>
                <a:cubicBezTo>
                  <a:pt x="19416" y="15628"/>
                  <a:pt x="19364" y="14841"/>
                  <a:pt x="19332" y="14492"/>
                </a:cubicBezTo>
                <a:cubicBezTo>
                  <a:pt x="19296" y="14113"/>
                  <a:pt x="19281" y="13723"/>
                  <a:pt x="19295" y="13527"/>
                </a:cubicBezTo>
                <a:cubicBezTo>
                  <a:pt x="19312" y="13275"/>
                  <a:pt x="19305" y="13181"/>
                  <a:pt x="19263" y="13123"/>
                </a:cubicBezTo>
                <a:cubicBezTo>
                  <a:pt x="19193" y="13027"/>
                  <a:pt x="19188" y="12073"/>
                  <a:pt x="19249" y="10625"/>
                </a:cubicBezTo>
                <a:cubicBezTo>
                  <a:pt x="19278" y="9914"/>
                  <a:pt x="19279" y="9224"/>
                  <a:pt x="19251" y="8161"/>
                </a:cubicBezTo>
                <a:cubicBezTo>
                  <a:pt x="19230" y="7348"/>
                  <a:pt x="19220" y="6661"/>
                  <a:pt x="19230" y="6634"/>
                </a:cubicBezTo>
                <a:cubicBezTo>
                  <a:pt x="19262" y="6548"/>
                  <a:pt x="19508" y="6795"/>
                  <a:pt x="20043" y="7452"/>
                </a:cubicBezTo>
                <a:cubicBezTo>
                  <a:pt x="20364" y="7846"/>
                  <a:pt x="20559" y="8151"/>
                  <a:pt x="20833" y="8688"/>
                </a:cubicBezTo>
                <a:cubicBezTo>
                  <a:pt x="21203" y="9411"/>
                  <a:pt x="21304" y="9590"/>
                  <a:pt x="21411" y="9707"/>
                </a:cubicBezTo>
                <a:cubicBezTo>
                  <a:pt x="21572" y="9883"/>
                  <a:pt x="21551" y="9755"/>
                  <a:pt x="21366" y="9437"/>
                </a:cubicBezTo>
                <a:cubicBezTo>
                  <a:pt x="21268" y="9269"/>
                  <a:pt x="21079" y="8907"/>
                  <a:pt x="20947" y="8632"/>
                </a:cubicBezTo>
                <a:cubicBezTo>
                  <a:pt x="20815" y="8357"/>
                  <a:pt x="20686" y="8131"/>
                  <a:pt x="20662" y="8129"/>
                </a:cubicBezTo>
                <a:cubicBezTo>
                  <a:pt x="20637" y="8128"/>
                  <a:pt x="20535" y="8009"/>
                  <a:pt x="20435" y="7865"/>
                </a:cubicBezTo>
                <a:cubicBezTo>
                  <a:pt x="20334" y="7720"/>
                  <a:pt x="20066" y="7381"/>
                  <a:pt x="19839" y="7109"/>
                </a:cubicBezTo>
                <a:cubicBezTo>
                  <a:pt x="19178" y="6321"/>
                  <a:pt x="19250" y="6532"/>
                  <a:pt x="19244" y="5351"/>
                </a:cubicBezTo>
                <a:cubicBezTo>
                  <a:pt x="19238" y="3937"/>
                  <a:pt x="19241" y="3909"/>
                  <a:pt x="19418" y="3657"/>
                </a:cubicBezTo>
                <a:cubicBezTo>
                  <a:pt x="19563" y="3450"/>
                  <a:pt x="19567" y="3447"/>
                  <a:pt x="19710" y="3532"/>
                </a:cubicBezTo>
                <a:cubicBezTo>
                  <a:pt x="19913" y="3652"/>
                  <a:pt x="20061" y="3643"/>
                  <a:pt x="20297" y="3496"/>
                </a:cubicBezTo>
                <a:cubicBezTo>
                  <a:pt x="20515" y="3361"/>
                  <a:pt x="20798" y="2898"/>
                  <a:pt x="20799" y="2678"/>
                </a:cubicBezTo>
                <a:cubicBezTo>
                  <a:pt x="20799" y="2571"/>
                  <a:pt x="20791" y="2572"/>
                  <a:pt x="20674" y="2693"/>
                </a:cubicBezTo>
                <a:cubicBezTo>
                  <a:pt x="20412" y="2962"/>
                  <a:pt x="20335" y="2850"/>
                  <a:pt x="20189" y="1987"/>
                </a:cubicBezTo>
                <a:cubicBezTo>
                  <a:pt x="20049" y="1157"/>
                  <a:pt x="19973" y="762"/>
                  <a:pt x="19940" y="697"/>
                </a:cubicBezTo>
                <a:cubicBezTo>
                  <a:pt x="19924" y="665"/>
                  <a:pt x="19911" y="588"/>
                  <a:pt x="19911" y="527"/>
                </a:cubicBezTo>
                <a:cubicBezTo>
                  <a:pt x="19911" y="466"/>
                  <a:pt x="19888" y="416"/>
                  <a:pt x="19860" y="416"/>
                </a:cubicBezTo>
                <a:cubicBezTo>
                  <a:pt x="19833" y="416"/>
                  <a:pt x="19782" y="364"/>
                  <a:pt x="19748" y="300"/>
                </a:cubicBezTo>
                <a:cubicBezTo>
                  <a:pt x="19713" y="236"/>
                  <a:pt x="19609" y="136"/>
                  <a:pt x="19516" y="76"/>
                </a:cubicBezTo>
                <a:cubicBezTo>
                  <a:pt x="19436" y="26"/>
                  <a:pt x="19390" y="0"/>
                  <a:pt x="19330" y="0"/>
                </a:cubicBezTo>
                <a:close/>
                <a:moveTo>
                  <a:pt x="1171" y="6487"/>
                </a:moveTo>
                <a:cubicBezTo>
                  <a:pt x="1143" y="6482"/>
                  <a:pt x="1138" y="6512"/>
                  <a:pt x="1163" y="6579"/>
                </a:cubicBezTo>
                <a:cubicBezTo>
                  <a:pt x="1188" y="6647"/>
                  <a:pt x="1774" y="7140"/>
                  <a:pt x="1830" y="7140"/>
                </a:cubicBezTo>
                <a:cubicBezTo>
                  <a:pt x="1848" y="7140"/>
                  <a:pt x="1888" y="7177"/>
                  <a:pt x="1920" y="7223"/>
                </a:cubicBezTo>
                <a:cubicBezTo>
                  <a:pt x="1978" y="7305"/>
                  <a:pt x="2741" y="7818"/>
                  <a:pt x="2805" y="7818"/>
                </a:cubicBezTo>
                <a:cubicBezTo>
                  <a:pt x="2824" y="7818"/>
                  <a:pt x="2879" y="7868"/>
                  <a:pt x="2927" y="7930"/>
                </a:cubicBezTo>
                <a:cubicBezTo>
                  <a:pt x="3041" y="8077"/>
                  <a:pt x="3145" y="8138"/>
                  <a:pt x="3145" y="8061"/>
                </a:cubicBezTo>
                <a:cubicBezTo>
                  <a:pt x="3145" y="8027"/>
                  <a:pt x="3103" y="7973"/>
                  <a:pt x="3050" y="7940"/>
                </a:cubicBezTo>
                <a:cubicBezTo>
                  <a:pt x="2875" y="7829"/>
                  <a:pt x="2988" y="7738"/>
                  <a:pt x="3249" y="7778"/>
                </a:cubicBezTo>
                <a:cubicBezTo>
                  <a:pt x="3403" y="7802"/>
                  <a:pt x="3509" y="7791"/>
                  <a:pt x="3540" y="7748"/>
                </a:cubicBezTo>
                <a:cubicBezTo>
                  <a:pt x="3576" y="7698"/>
                  <a:pt x="3594" y="7706"/>
                  <a:pt x="3612" y="7784"/>
                </a:cubicBezTo>
                <a:cubicBezTo>
                  <a:pt x="3628" y="7852"/>
                  <a:pt x="3597" y="7950"/>
                  <a:pt x="3520" y="8076"/>
                </a:cubicBezTo>
                <a:cubicBezTo>
                  <a:pt x="3396" y="8278"/>
                  <a:pt x="3370" y="8435"/>
                  <a:pt x="3460" y="8435"/>
                </a:cubicBezTo>
                <a:cubicBezTo>
                  <a:pt x="3491" y="8435"/>
                  <a:pt x="3602" y="8505"/>
                  <a:pt x="3708" y="8590"/>
                </a:cubicBezTo>
                <a:cubicBezTo>
                  <a:pt x="3813" y="8675"/>
                  <a:pt x="3918" y="8743"/>
                  <a:pt x="3942" y="8743"/>
                </a:cubicBezTo>
                <a:cubicBezTo>
                  <a:pt x="3966" y="8743"/>
                  <a:pt x="4051" y="8823"/>
                  <a:pt x="4132" y="8920"/>
                </a:cubicBezTo>
                <a:cubicBezTo>
                  <a:pt x="4213" y="9018"/>
                  <a:pt x="4319" y="9118"/>
                  <a:pt x="4369" y="9143"/>
                </a:cubicBezTo>
                <a:cubicBezTo>
                  <a:pt x="4480" y="9200"/>
                  <a:pt x="4593" y="9360"/>
                  <a:pt x="4569" y="9426"/>
                </a:cubicBezTo>
                <a:cubicBezTo>
                  <a:pt x="4539" y="9506"/>
                  <a:pt x="4281" y="9414"/>
                  <a:pt x="4200" y="9296"/>
                </a:cubicBezTo>
                <a:cubicBezTo>
                  <a:pt x="4094" y="9138"/>
                  <a:pt x="3742" y="8805"/>
                  <a:pt x="3684" y="8805"/>
                </a:cubicBezTo>
                <a:cubicBezTo>
                  <a:pt x="3656" y="8805"/>
                  <a:pt x="3625" y="8847"/>
                  <a:pt x="3613" y="8898"/>
                </a:cubicBezTo>
                <a:cubicBezTo>
                  <a:pt x="3601" y="8949"/>
                  <a:pt x="3566" y="8990"/>
                  <a:pt x="3535" y="8990"/>
                </a:cubicBezTo>
                <a:cubicBezTo>
                  <a:pt x="3424" y="8990"/>
                  <a:pt x="3480" y="9104"/>
                  <a:pt x="3633" y="9189"/>
                </a:cubicBezTo>
                <a:cubicBezTo>
                  <a:pt x="3918" y="9347"/>
                  <a:pt x="3928" y="9671"/>
                  <a:pt x="3643" y="9533"/>
                </a:cubicBezTo>
                <a:cubicBezTo>
                  <a:pt x="3563" y="9494"/>
                  <a:pt x="3472" y="9428"/>
                  <a:pt x="3441" y="9387"/>
                </a:cubicBezTo>
                <a:cubicBezTo>
                  <a:pt x="3339" y="9252"/>
                  <a:pt x="3219" y="9218"/>
                  <a:pt x="3219" y="9326"/>
                </a:cubicBezTo>
                <a:cubicBezTo>
                  <a:pt x="3219" y="9452"/>
                  <a:pt x="3432" y="9668"/>
                  <a:pt x="3557" y="9668"/>
                </a:cubicBezTo>
                <a:cubicBezTo>
                  <a:pt x="3674" y="9669"/>
                  <a:pt x="3769" y="9826"/>
                  <a:pt x="3710" y="9923"/>
                </a:cubicBezTo>
                <a:cubicBezTo>
                  <a:pt x="3672" y="9986"/>
                  <a:pt x="3561" y="9948"/>
                  <a:pt x="3300" y="9784"/>
                </a:cubicBezTo>
                <a:cubicBezTo>
                  <a:pt x="3254" y="9754"/>
                  <a:pt x="3187" y="9731"/>
                  <a:pt x="3152" y="9732"/>
                </a:cubicBezTo>
                <a:cubicBezTo>
                  <a:pt x="3103" y="9733"/>
                  <a:pt x="3109" y="9759"/>
                  <a:pt x="3182" y="9852"/>
                </a:cubicBezTo>
                <a:cubicBezTo>
                  <a:pt x="3233" y="9918"/>
                  <a:pt x="3308" y="9979"/>
                  <a:pt x="3349" y="9989"/>
                </a:cubicBezTo>
                <a:cubicBezTo>
                  <a:pt x="3390" y="9999"/>
                  <a:pt x="3414" y="10036"/>
                  <a:pt x="3404" y="10070"/>
                </a:cubicBezTo>
                <a:cubicBezTo>
                  <a:pt x="3382" y="10142"/>
                  <a:pt x="3208" y="10143"/>
                  <a:pt x="3060" y="10073"/>
                </a:cubicBezTo>
                <a:cubicBezTo>
                  <a:pt x="2982" y="10035"/>
                  <a:pt x="2959" y="10044"/>
                  <a:pt x="2967" y="10108"/>
                </a:cubicBezTo>
                <a:cubicBezTo>
                  <a:pt x="2975" y="10168"/>
                  <a:pt x="2946" y="10187"/>
                  <a:pt x="2868" y="10173"/>
                </a:cubicBezTo>
                <a:cubicBezTo>
                  <a:pt x="2750" y="10152"/>
                  <a:pt x="2664" y="10062"/>
                  <a:pt x="2664" y="9963"/>
                </a:cubicBezTo>
                <a:cubicBezTo>
                  <a:pt x="2664" y="9930"/>
                  <a:pt x="2597" y="9777"/>
                  <a:pt x="2515" y="9622"/>
                </a:cubicBezTo>
                <a:cubicBezTo>
                  <a:pt x="2433" y="9467"/>
                  <a:pt x="2355" y="9268"/>
                  <a:pt x="2342" y="9180"/>
                </a:cubicBezTo>
                <a:cubicBezTo>
                  <a:pt x="2282" y="8781"/>
                  <a:pt x="1780" y="8261"/>
                  <a:pt x="1202" y="8000"/>
                </a:cubicBezTo>
                <a:cubicBezTo>
                  <a:pt x="1040" y="7927"/>
                  <a:pt x="890" y="7845"/>
                  <a:pt x="869" y="7819"/>
                </a:cubicBezTo>
                <a:cubicBezTo>
                  <a:pt x="849" y="7794"/>
                  <a:pt x="782" y="7747"/>
                  <a:pt x="720" y="7712"/>
                </a:cubicBezTo>
                <a:cubicBezTo>
                  <a:pt x="576" y="7632"/>
                  <a:pt x="125" y="7104"/>
                  <a:pt x="97" y="6985"/>
                </a:cubicBezTo>
                <a:cubicBezTo>
                  <a:pt x="85" y="6934"/>
                  <a:pt x="58" y="6893"/>
                  <a:pt x="37" y="6893"/>
                </a:cubicBezTo>
                <a:cubicBezTo>
                  <a:pt x="-28" y="6893"/>
                  <a:pt x="-5" y="7021"/>
                  <a:pt x="82" y="7146"/>
                </a:cubicBezTo>
                <a:cubicBezTo>
                  <a:pt x="190" y="7301"/>
                  <a:pt x="582" y="7756"/>
                  <a:pt x="607" y="7756"/>
                </a:cubicBezTo>
                <a:cubicBezTo>
                  <a:pt x="618" y="7756"/>
                  <a:pt x="714" y="7824"/>
                  <a:pt x="822" y="7906"/>
                </a:cubicBezTo>
                <a:cubicBezTo>
                  <a:pt x="929" y="7988"/>
                  <a:pt x="1116" y="8102"/>
                  <a:pt x="1237" y="8158"/>
                </a:cubicBezTo>
                <a:cubicBezTo>
                  <a:pt x="1493" y="8277"/>
                  <a:pt x="1857" y="8571"/>
                  <a:pt x="2017" y="8787"/>
                </a:cubicBezTo>
                <a:cubicBezTo>
                  <a:pt x="2129" y="8940"/>
                  <a:pt x="2219" y="9141"/>
                  <a:pt x="2301" y="9422"/>
                </a:cubicBezTo>
                <a:cubicBezTo>
                  <a:pt x="2326" y="9507"/>
                  <a:pt x="2409" y="9694"/>
                  <a:pt x="2486" y="9837"/>
                </a:cubicBezTo>
                <a:cubicBezTo>
                  <a:pt x="2563" y="9980"/>
                  <a:pt x="2627" y="10137"/>
                  <a:pt x="2627" y="10184"/>
                </a:cubicBezTo>
                <a:cubicBezTo>
                  <a:pt x="2627" y="10237"/>
                  <a:pt x="2686" y="10285"/>
                  <a:pt x="2781" y="10310"/>
                </a:cubicBezTo>
                <a:cubicBezTo>
                  <a:pt x="2985" y="10365"/>
                  <a:pt x="3005" y="10392"/>
                  <a:pt x="2953" y="10551"/>
                </a:cubicBezTo>
                <a:cubicBezTo>
                  <a:pt x="2902" y="10710"/>
                  <a:pt x="2911" y="11087"/>
                  <a:pt x="2972" y="11330"/>
                </a:cubicBezTo>
                <a:cubicBezTo>
                  <a:pt x="2996" y="11424"/>
                  <a:pt x="3069" y="11576"/>
                  <a:pt x="3134" y="11667"/>
                </a:cubicBezTo>
                <a:cubicBezTo>
                  <a:pt x="3245" y="11822"/>
                  <a:pt x="3260" y="11827"/>
                  <a:pt x="3356" y="11745"/>
                </a:cubicBezTo>
                <a:cubicBezTo>
                  <a:pt x="3413" y="11697"/>
                  <a:pt x="3518" y="11636"/>
                  <a:pt x="3589" y="11611"/>
                </a:cubicBezTo>
                <a:cubicBezTo>
                  <a:pt x="3660" y="11585"/>
                  <a:pt x="3785" y="11473"/>
                  <a:pt x="3866" y="11361"/>
                </a:cubicBezTo>
                <a:cubicBezTo>
                  <a:pt x="4007" y="11169"/>
                  <a:pt x="4024" y="11162"/>
                  <a:pt x="4194" y="11215"/>
                </a:cubicBezTo>
                <a:cubicBezTo>
                  <a:pt x="4435" y="11290"/>
                  <a:pt x="4566" y="11403"/>
                  <a:pt x="4583" y="11549"/>
                </a:cubicBezTo>
                <a:cubicBezTo>
                  <a:pt x="4601" y="11710"/>
                  <a:pt x="4701" y="11833"/>
                  <a:pt x="4787" y="11800"/>
                </a:cubicBezTo>
                <a:cubicBezTo>
                  <a:pt x="4836" y="11781"/>
                  <a:pt x="4867" y="11825"/>
                  <a:pt x="4897" y="11955"/>
                </a:cubicBezTo>
                <a:cubicBezTo>
                  <a:pt x="4931" y="12105"/>
                  <a:pt x="4958" y="12136"/>
                  <a:pt x="5060" y="12136"/>
                </a:cubicBezTo>
                <a:cubicBezTo>
                  <a:pt x="5156" y="12136"/>
                  <a:pt x="5190" y="12169"/>
                  <a:pt x="5218" y="12289"/>
                </a:cubicBezTo>
                <a:cubicBezTo>
                  <a:pt x="5247" y="12419"/>
                  <a:pt x="5269" y="12436"/>
                  <a:pt x="5363" y="12404"/>
                </a:cubicBezTo>
                <a:cubicBezTo>
                  <a:pt x="5458" y="12373"/>
                  <a:pt x="5481" y="12392"/>
                  <a:pt x="5519" y="12529"/>
                </a:cubicBezTo>
                <a:cubicBezTo>
                  <a:pt x="5551" y="12647"/>
                  <a:pt x="5591" y="12691"/>
                  <a:pt x="5667" y="12691"/>
                </a:cubicBezTo>
                <a:cubicBezTo>
                  <a:pt x="5733" y="12691"/>
                  <a:pt x="5784" y="12735"/>
                  <a:pt x="5811" y="12817"/>
                </a:cubicBezTo>
                <a:cubicBezTo>
                  <a:pt x="5836" y="12898"/>
                  <a:pt x="5881" y="12937"/>
                  <a:pt x="5932" y="12925"/>
                </a:cubicBezTo>
                <a:cubicBezTo>
                  <a:pt x="5996" y="12911"/>
                  <a:pt x="6015" y="12942"/>
                  <a:pt x="6024" y="13073"/>
                </a:cubicBezTo>
                <a:cubicBezTo>
                  <a:pt x="6034" y="13216"/>
                  <a:pt x="6055" y="13242"/>
                  <a:pt x="6172" y="13258"/>
                </a:cubicBezTo>
                <a:cubicBezTo>
                  <a:pt x="6284" y="13274"/>
                  <a:pt x="6311" y="13303"/>
                  <a:pt x="6321" y="13421"/>
                </a:cubicBezTo>
                <a:cubicBezTo>
                  <a:pt x="6332" y="13549"/>
                  <a:pt x="6350" y="13563"/>
                  <a:pt x="6466" y="13541"/>
                </a:cubicBezTo>
                <a:cubicBezTo>
                  <a:pt x="6584" y="13518"/>
                  <a:pt x="6603" y="13535"/>
                  <a:pt x="6639" y="13693"/>
                </a:cubicBezTo>
                <a:cubicBezTo>
                  <a:pt x="6674" y="13847"/>
                  <a:pt x="6695" y="13867"/>
                  <a:pt x="6808" y="13850"/>
                </a:cubicBezTo>
                <a:cubicBezTo>
                  <a:pt x="6920" y="13834"/>
                  <a:pt x="6941" y="13852"/>
                  <a:pt x="6951" y="13978"/>
                </a:cubicBezTo>
                <a:cubicBezTo>
                  <a:pt x="6962" y="14104"/>
                  <a:pt x="6978" y="14118"/>
                  <a:pt x="7073" y="14086"/>
                </a:cubicBezTo>
                <a:cubicBezTo>
                  <a:pt x="7169" y="14054"/>
                  <a:pt x="7192" y="14077"/>
                  <a:pt x="7256" y="14259"/>
                </a:cubicBezTo>
                <a:cubicBezTo>
                  <a:pt x="7311" y="14412"/>
                  <a:pt x="7349" y="14459"/>
                  <a:pt x="7402" y="14436"/>
                </a:cubicBezTo>
                <a:cubicBezTo>
                  <a:pt x="7447" y="14416"/>
                  <a:pt x="7483" y="14441"/>
                  <a:pt x="7497" y="14503"/>
                </a:cubicBezTo>
                <a:cubicBezTo>
                  <a:pt x="7511" y="14563"/>
                  <a:pt x="7563" y="14603"/>
                  <a:pt x="7629" y="14603"/>
                </a:cubicBezTo>
                <a:cubicBezTo>
                  <a:pt x="7712" y="14603"/>
                  <a:pt x="7753" y="14648"/>
                  <a:pt x="7801" y="14792"/>
                </a:cubicBezTo>
                <a:cubicBezTo>
                  <a:pt x="7856" y="14957"/>
                  <a:pt x="7880" y="14977"/>
                  <a:pt x="7984" y="14950"/>
                </a:cubicBezTo>
                <a:cubicBezTo>
                  <a:pt x="8076" y="14926"/>
                  <a:pt x="8113" y="14947"/>
                  <a:pt x="8141" y="15033"/>
                </a:cubicBezTo>
                <a:cubicBezTo>
                  <a:pt x="8171" y="15129"/>
                  <a:pt x="8153" y="15172"/>
                  <a:pt x="8020" y="15302"/>
                </a:cubicBezTo>
                <a:cubicBezTo>
                  <a:pt x="7933" y="15387"/>
                  <a:pt x="7753" y="15646"/>
                  <a:pt x="7620" y="15878"/>
                </a:cubicBezTo>
                <a:cubicBezTo>
                  <a:pt x="7418" y="16229"/>
                  <a:pt x="7116" y="16703"/>
                  <a:pt x="6846" y="17091"/>
                </a:cubicBezTo>
                <a:cubicBezTo>
                  <a:pt x="6763" y="17211"/>
                  <a:pt x="6456" y="17499"/>
                  <a:pt x="6128" y="17764"/>
                </a:cubicBezTo>
                <a:cubicBezTo>
                  <a:pt x="5671" y="18134"/>
                  <a:pt x="5247" y="18312"/>
                  <a:pt x="4616" y="18398"/>
                </a:cubicBezTo>
                <a:cubicBezTo>
                  <a:pt x="4423" y="18425"/>
                  <a:pt x="4329" y="18463"/>
                  <a:pt x="4329" y="18515"/>
                </a:cubicBezTo>
                <a:cubicBezTo>
                  <a:pt x="4329" y="18645"/>
                  <a:pt x="4451" y="18778"/>
                  <a:pt x="4607" y="18818"/>
                </a:cubicBezTo>
                <a:cubicBezTo>
                  <a:pt x="4688" y="18839"/>
                  <a:pt x="4771" y="18893"/>
                  <a:pt x="4792" y="18938"/>
                </a:cubicBezTo>
                <a:cubicBezTo>
                  <a:pt x="4887" y="19152"/>
                  <a:pt x="5550" y="19172"/>
                  <a:pt x="5967" y="18974"/>
                </a:cubicBezTo>
                <a:cubicBezTo>
                  <a:pt x="6058" y="18931"/>
                  <a:pt x="6365" y="18898"/>
                  <a:pt x="6698" y="18896"/>
                </a:cubicBezTo>
                <a:cubicBezTo>
                  <a:pt x="7198" y="18893"/>
                  <a:pt x="7302" y="18911"/>
                  <a:pt x="7508" y="19030"/>
                </a:cubicBezTo>
                <a:cubicBezTo>
                  <a:pt x="7725" y="19156"/>
                  <a:pt x="8246" y="19318"/>
                  <a:pt x="8604" y="19372"/>
                </a:cubicBezTo>
                <a:cubicBezTo>
                  <a:pt x="8686" y="19384"/>
                  <a:pt x="8852" y="19396"/>
                  <a:pt x="8975" y="19399"/>
                </a:cubicBezTo>
                <a:cubicBezTo>
                  <a:pt x="9342" y="19409"/>
                  <a:pt x="9102" y="19313"/>
                  <a:pt x="8474" y="19198"/>
                </a:cubicBezTo>
                <a:cubicBezTo>
                  <a:pt x="8159" y="19140"/>
                  <a:pt x="7809" y="19042"/>
                  <a:pt x="7697" y="18981"/>
                </a:cubicBezTo>
                <a:cubicBezTo>
                  <a:pt x="7282" y="18753"/>
                  <a:pt x="7106" y="18717"/>
                  <a:pt x="6589" y="18752"/>
                </a:cubicBezTo>
                <a:cubicBezTo>
                  <a:pt x="6086" y="18786"/>
                  <a:pt x="5677" y="18872"/>
                  <a:pt x="5445" y="18992"/>
                </a:cubicBezTo>
                <a:cubicBezTo>
                  <a:pt x="5345" y="19043"/>
                  <a:pt x="5309" y="19039"/>
                  <a:pt x="5264" y="18965"/>
                </a:cubicBezTo>
                <a:cubicBezTo>
                  <a:pt x="5190" y="18840"/>
                  <a:pt x="5228" y="18755"/>
                  <a:pt x="5375" y="18719"/>
                </a:cubicBezTo>
                <a:cubicBezTo>
                  <a:pt x="5614" y="18660"/>
                  <a:pt x="6088" y="18423"/>
                  <a:pt x="6140" y="18335"/>
                </a:cubicBezTo>
                <a:cubicBezTo>
                  <a:pt x="6223" y="18198"/>
                  <a:pt x="6163" y="18160"/>
                  <a:pt x="6036" y="18270"/>
                </a:cubicBezTo>
                <a:cubicBezTo>
                  <a:pt x="5688" y="18569"/>
                  <a:pt x="5060" y="18814"/>
                  <a:pt x="4900" y="18712"/>
                </a:cubicBezTo>
                <a:cubicBezTo>
                  <a:pt x="4791" y="18642"/>
                  <a:pt x="4911" y="18502"/>
                  <a:pt x="5118" y="18459"/>
                </a:cubicBezTo>
                <a:cubicBezTo>
                  <a:pt x="5306" y="18419"/>
                  <a:pt x="5977" y="18086"/>
                  <a:pt x="6051" y="17995"/>
                </a:cubicBezTo>
                <a:cubicBezTo>
                  <a:pt x="6071" y="17970"/>
                  <a:pt x="6242" y="17818"/>
                  <a:pt x="6432" y="17657"/>
                </a:cubicBezTo>
                <a:cubicBezTo>
                  <a:pt x="6852" y="17300"/>
                  <a:pt x="7011" y="17094"/>
                  <a:pt x="7591" y="16152"/>
                </a:cubicBezTo>
                <a:cubicBezTo>
                  <a:pt x="7961" y="15551"/>
                  <a:pt x="8079" y="15398"/>
                  <a:pt x="8229" y="15317"/>
                </a:cubicBezTo>
                <a:cubicBezTo>
                  <a:pt x="8399" y="15226"/>
                  <a:pt x="8417" y="15226"/>
                  <a:pt x="8480" y="15321"/>
                </a:cubicBezTo>
                <a:cubicBezTo>
                  <a:pt x="8518" y="15378"/>
                  <a:pt x="8549" y="15465"/>
                  <a:pt x="8549" y="15514"/>
                </a:cubicBezTo>
                <a:cubicBezTo>
                  <a:pt x="8549" y="15580"/>
                  <a:pt x="8579" y="15596"/>
                  <a:pt x="8664" y="15575"/>
                </a:cubicBezTo>
                <a:cubicBezTo>
                  <a:pt x="8766" y="15550"/>
                  <a:pt x="8786" y="15571"/>
                  <a:pt x="8822" y="15726"/>
                </a:cubicBezTo>
                <a:cubicBezTo>
                  <a:pt x="8853" y="15866"/>
                  <a:pt x="8881" y="15900"/>
                  <a:pt x="8955" y="15886"/>
                </a:cubicBezTo>
                <a:cubicBezTo>
                  <a:pt x="9024" y="15873"/>
                  <a:pt x="9048" y="15896"/>
                  <a:pt x="9049" y="15978"/>
                </a:cubicBezTo>
                <a:cubicBezTo>
                  <a:pt x="9049" y="16121"/>
                  <a:pt x="9123" y="16196"/>
                  <a:pt x="9231" y="16161"/>
                </a:cubicBezTo>
                <a:cubicBezTo>
                  <a:pt x="9290" y="16143"/>
                  <a:pt x="9335" y="16176"/>
                  <a:pt x="9374" y="16270"/>
                </a:cubicBezTo>
                <a:cubicBezTo>
                  <a:pt x="9465" y="16485"/>
                  <a:pt x="9636" y="16366"/>
                  <a:pt x="10057" y="15794"/>
                </a:cubicBezTo>
                <a:cubicBezTo>
                  <a:pt x="10195" y="15606"/>
                  <a:pt x="10208" y="15528"/>
                  <a:pt x="10103" y="15528"/>
                </a:cubicBezTo>
                <a:cubicBezTo>
                  <a:pt x="10062" y="15528"/>
                  <a:pt x="10000" y="15480"/>
                  <a:pt x="9964" y="15420"/>
                </a:cubicBezTo>
                <a:cubicBezTo>
                  <a:pt x="9928" y="15360"/>
                  <a:pt x="9840" y="15244"/>
                  <a:pt x="9769" y="15162"/>
                </a:cubicBezTo>
                <a:cubicBezTo>
                  <a:pt x="9698" y="15080"/>
                  <a:pt x="9615" y="14976"/>
                  <a:pt x="9585" y="14931"/>
                </a:cubicBezTo>
                <a:cubicBezTo>
                  <a:pt x="9373" y="14618"/>
                  <a:pt x="8590" y="13557"/>
                  <a:pt x="8479" y="13431"/>
                </a:cubicBezTo>
                <a:cubicBezTo>
                  <a:pt x="8403" y="13346"/>
                  <a:pt x="8318" y="13242"/>
                  <a:pt x="8288" y="13199"/>
                </a:cubicBezTo>
                <a:cubicBezTo>
                  <a:pt x="8258" y="13157"/>
                  <a:pt x="8084" y="12944"/>
                  <a:pt x="7901" y="12725"/>
                </a:cubicBezTo>
                <a:cubicBezTo>
                  <a:pt x="7525" y="12276"/>
                  <a:pt x="7132" y="11777"/>
                  <a:pt x="6900" y="11457"/>
                </a:cubicBezTo>
                <a:cubicBezTo>
                  <a:pt x="6813" y="11338"/>
                  <a:pt x="6606" y="11061"/>
                  <a:pt x="6438" y="10840"/>
                </a:cubicBezTo>
                <a:cubicBezTo>
                  <a:pt x="6270" y="10620"/>
                  <a:pt x="6073" y="10353"/>
                  <a:pt x="5999" y="10247"/>
                </a:cubicBezTo>
                <a:cubicBezTo>
                  <a:pt x="5925" y="10141"/>
                  <a:pt x="5800" y="9980"/>
                  <a:pt x="5720" y="9891"/>
                </a:cubicBezTo>
                <a:cubicBezTo>
                  <a:pt x="5568" y="9719"/>
                  <a:pt x="5235" y="9256"/>
                  <a:pt x="5072" y="8987"/>
                </a:cubicBezTo>
                <a:cubicBezTo>
                  <a:pt x="5020" y="8901"/>
                  <a:pt x="4832" y="8668"/>
                  <a:pt x="4653" y="8472"/>
                </a:cubicBezTo>
                <a:cubicBezTo>
                  <a:pt x="4475" y="8275"/>
                  <a:pt x="4329" y="8091"/>
                  <a:pt x="4329" y="8062"/>
                </a:cubicBezTo>
                <a:cubicBezTo>
                  <a:pt x="4329" y="8033"/>
                  <a:pt x="4259" y="7979"/>
                  <a:pt x="4172" y="7943"/>
                </a:cubicBezTo>
                <a:cubicBezTo>
                  <a:pt x="4086" y="7907"/>
                  <a:pt x="3985" y="7848"/>
                  <a:pt x="3949" y="7814"/>
                </a:cubicBezTo>
                <a:cubicBezTo>
                  <a:pt x="3912" y="7780"/>
                  <a:pt x="3865" y="7770"/>
                  <a:pt x="3843" y="7792"/>
                </a:cubicBezTo>
                <a:cubicBezTo>
                  <a:pt x="3822" y="7814"/>
                  <a:pt x="3757" y="7773"/>
                  <a:pt x="3699" y="7702"/>
                </a:cubicBezTo>
                <a:cubicBezTo>
                  <a:pt x="3579" y="7554"/>
                  <a:pt x="3461" y="7543"/>
                  <a:pt x="3054" y="7637"/>
                </a:cubicBezTo>
                <a:cubicBezTo>
                  <a:pt x="2783" y="7700"/>
                  <a:pt x="2762" y="7695"/>
                  <a:pt x="2487" y="7518"/>
                </a:cubicBezTo>
                <a:cubicBezTo>
                  <a:pt x="2117" y="7279"/>
                  <a:pt x="1511" y="6803"/>
                  <a:pt x="1323" y="6606"/>
                </a:cubicBezTo>
                <a:cubicBezTo>
                  <a:pt x="1252" y="6532"/>
                  <a:pt x="1200" y="6492"/>
                  <a:pt x="1171" y="6487"/>
                </a:cubicBezTo>
                <a:close/>
                <a:moveTo>
                  <a:pt x="10754" y="7518"/>
                </a:moveTo>
                <a:cubicBezTo>
                  <a:pt x="10744" y="7532"/>
                  <a:pt x="10767" y="7594"/>
                  <a:pt x="10827" y="7697"/>
                </a:cubicBezTo>
                <a:cubicBezTo>
                  <a:pt x="10892" y="7810"/>
                  <a:pt x="10940" y="7857"/>
                  <a:pt x="10949" y="7813"/>
                </a:cubicBezTo>
                <a:cubicBezTo>
                  <a:pt x="10957" y="7772"/>
                  <a:pt x="10925" y="7687"/>
                  <a:pt x="10876" y="7625"/>
                </a:cubicBezTo>
                <a:cubicBezTo>
                  <a:pt x="10807" y="7536"/>
                  <a:pt x="10764" y="7503"/>
                  <a:pt x="10754" y="7518"/>
                </a:cubicBezTo>
                <a:close/>
                <a:moveTo>
                  <a:pt x="11740" y="8091"/>
                </a:moveTo>
                <a:cubicBezTo>
                  <a:pt x="11730" y="8108"/>
                  <a:pt x="11732" y="8165"/>
                  <a:pt x="11745" y="8217"/>
                </a:cubicBezTo>
                <a:cubicBezTo>
                  <a:pt x="11777" y="8356"/>
                  <a:pt x="11802" y="8332"/>
                  <a:pt x="11779" y="8185"/>
                </a:cubicBezTo>
                <a:cubicBezTo>
                  <a:pt x="11768" y="8116"/>
                  <a:pt x="11751" y="8074"/>
                  <a:pt x="11740" y="8091"/>
                </a:cubicBezTo>
                <a:close/>
                <a:moveTo>
                  <a:pt x="7392" y="9545"/>
                </a:moveTo>
                <a:cubicBezTo>
                  <a:pt x="7349" y="9545"/>
                  <a:pt x="7358" y="9640"/>
                  <a:pt x="7419" y="9833"/>
                </a:cubicBezTo>
                <a:cubicBezTo>
                  <a:pt x="7450" y="9929"/>
                  <a:pt x="7500" y="10116"/>
                  <a:pt x="7531" y="10248"/>
                </a:cubicBezTo>
                <a:cubicBezTo>
                  <a:pt x="7607" y="10575"/>
                  <a:pt x="7632" y="10503"/>
                  <a:pt x="7572" y="10126"/>
                </a:cubicBezTo>
                <a:cubicBezTo>
                  <a:pt x="7522" y="9806"/>
                  <a:pt x="7440" y="9545"/>
                  <a:pt x="7392" y="9545"/>
                </a:cubicBezTo>
                <a:close/>
                <a:moveTo>
                  <a:pt x="7126" y="9858"/>
                </a:moveTo>
                <a:cubicBezTo>
                  <a:pt x="7116" y="9862"/>
                  <a:pt x="7106" y="9873"/>
                  <a:pt x="7094" y="9892"/>
                </a:cubicBezTo>
                <a:cubicBezTo>
                  <a:pt x="7068" y="9936"/>
                  <a:pt x="7124" y="10140"/>
                  <a:pt x="7208" y="10300"/>
                </a:cubicBezTo>
                <a:cubicBezTo>
                  <a:pt x="7239" y="10360"/>
                  <a:pt x="7287" y="10409"/>
                  <a:pt x="7314" y="10409"/>
                </a:cubicBezTo>
                <a:cubicBezTo>
                  <a:pt x="7348" y="10409"/>
                  <a:pt x="7341" y="10369"/>
                  <a:pt x="7291" y="10287"/>
                </a:cubicBezTo>
                <a:cubicBezTo>
                  <a:pt x="7251" y="10220"/>
                  <a:pt x="7208" y="10095"/>
                  <a:pt x="7195" y="10010"/>
                </a:cubicBezTo>
                <a:cubicBezTo>
                  <a:pt x="7177" y="9894"/>
                  <a:pt x="7155" y="9844"/>
                  <a:pt x="7126" y="9858"/>
                </a:cubicBezTo>
                <a:close/>
                <a:moveTo>
                  <a:pt x="6036" y="14584"/>
                </a:moveTo>
                <a:cubicBezTo>
                  <a:pt x="5989" y="14575"/>
                  <a:pt x="5960" y="14586"/>
                  <a:pt x="5968" y="14624"/>
                </a:cubicBezTo>
                <a:cubicBezTo>
                  <a:pt x="5976" y="14663"/>
                  <a:pt x="6081" y="14737"/>
                  <a:pt x="6201" y="14788"/>
                </a:cubicBezTo>
                <a:cubicBezTo>
                  <a:pt x="6322" y="14839"/>
                  <a:pt x="6421" y="14909"/>
                  <a:pt x="6421" y="14943"/>
                </a:cubicBezTo>
                <a:cubicBezTo>
                  <a:pt x="6421" y="14977"/>
                  <a:pt x="6333" y="15012"/>
                  <a:pt x="6225" y="15022"/>
                </a:cubicBezTo>
                <a:cubicBezTo>
                  <a:pt x="6114" y="15033"/>
                  <a:pt x="6039" y="15066"/>
                  <a:pt x="6052" y="15099"/>
                </a:cubicBezTo>
                <a:cubicBezTo>
                  <a:pt x="6063" y="15131"/>
                  <a:pt x="6226" y="15155"/>
                  <a:pt x="6413" y="15153"/>
                </a:cubicBezTo>
                <a:cubicBezTo>
                  <a:pt x="6601" y="15150"/>
                  <a:pt x="6729" y="15133"/>
                  <a:pt x="6698" y="15114"/>
                </a:cubicBezTo>
                <a:cubicBezTo>
                  <a:pt x="6667" y="15096"/>
                  <a:pt x="6610" y="15017"/>
                  <a:pt x="6569" y="14940"/>
                </a:cubicBezTo>
                <a:cubicBezTo>
                  <a:pt x="6496" y="14802"/>
                  <a:pt x="6178" y="14609"/>
                  <a:pt x="6036" y="14584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  <p:bldP build="whole" bldLvl="1" animBg="1" rev="0" advAuto="0" spid="24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3" name="Overlap with A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Overlap with AI</a:t>
            </a:r>
          </a:p>
        </p:txBody>
      </p:sp>
      <p:sp>
        <p:nvSpPr>
          <p:cNvPr id="254" name="Agency and Autonomy vs Algorithms and Heur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Agency and Autonomy vs Algorithms and Heuristics</a:t>
            </a:r>
          </a:p>
          <a:p>
            <a:pPr/>
            <a:r>
              <a:t>Sentience</a:t>
            </a:r>
          </a:p>
          <a:p>
            <a:pPr/>
            <a:r>
              <a:t>Sapience</a:t>
            </a:r>
          </a:p>
          <a:p>
            <a:pPr/>
            <a:r>
              <a:t>Consciousness</a:t>
            </a:r>
          </a:p>
          <a:p>
            <a:pPr/>
            <a:r>
              <a:t>Self-awareness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" name="NLP Approa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NLP Approaches</a:t>
            </a:r>
          </a:p>
        </p:txBody>
      </p:sp>
      <p:sp>
        <p:nvSpPr>
          <p:cNvPr id="260" name="Rule-ba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Rule-based</a:t>
            </a:r>
          </a:p>
          <a:p>
            <a:pPr/>
            <a:r>
              <a:t>Statistical</a:t>
            </a:r>
          </a:p>
          <a:p>
            <a:pPr/>
            <a:r>
              <a:t>Corpus based</a:t>
            </a:r>
          </a:p>
          <a:p>
            <a:pPr/>
            <a:r>
              <a:t>Example based</a:t>
            </a:r>
          </a:p>
          <a:p>
            <a:pPr/>
            <a:r>
              <a:t>Logic based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7" name="The Two Pillars of N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Two Pillars of NLP</a:t>
            </a:r>
          </a:p>
        </p:txBody>
      </p:sp>
      <p:sp>
        <p:nvSpPr>
          <p:cNvPr id="268" name="Synta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</a:t>
            </a:r>
          </a:p>
          <a:p>
            <a:pPr lvl="1"/>
            <a:r>
              <a:t>Structure (grammar)</a:t>
            </a:r>
          </a:p>
          <a:p>
            <a:pPr/>
            <a:r>
              <a:t>Semantics</a:t>
            </a:r>
          </a:p>
          <a:p>
            <a:pPr lvl="1"/>
            <a:r>
              <a:t>Meaning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5" name="Historical (IBM-Georgetow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Historical (IBM-Georgetown)</a:t>
            </a:r>
          </a:p>
        </p:txBody>
      </p:sp>
      <p:sp>
        <p:nvSpPr>
          <p:cNvPr id="276" name="IBM-Georget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IBM-Georgetown</a:t>
            </a:r>
          </a:p>
          <a:p>
            <a:pPr lvl="1"/>
            <a:r>
              <a:t>Georgetown University (1954)</a:t>
            </a:r>
          </a:p>
          <a:p>
            <a:pPr lvl="1"/>
            <a:r>
              <a:t>Completely automatic translation of more than sixty Russian sentences into English</a:t>
            </a:r>
          </a:p>
          <a:p>
            <a:pPr lvl="1"/>
            <a:r>
              <a:t>Used “Romanized” Russian (transliteration)</a:t>
            </a:r>
          </a:p>
          <a:p>
            <a:pPr lvl="2" marL="2438400"/>
            <a:r>
              <a:t>Vyelyichyina ugla opryedyelyayetsya otnoshyenyiyem dlyini dugi k radyiusu.</a:t>
            </a:r>
          </a:p>
          <a:p>
            <a:pPr lvl="2" marL="2438400"/>
            <a:r>
              <a:t>Magnitude of angle is determined by the relation of length of arc to radius.</a:t>
            </a:r>
          </a:p>
          <a:p>
            <a:pPr lvl="1"/>
            <a:r>
              <a:t>Rule-based and hard-coded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Historical (SHRDLU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Historical (SHRDLU)</a:t>
            </a:r>
          </a:p>
        </p:txBody>
      </p:sp>
      <p:sp>
        <p:nvSpPr>
          <p:cNvPr id="284" name="SRDL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SRDLU</a:t>
            </a:r>
          </a:p>
          <a:p>
            <a:pPr lvl="1"/>
            <a:r>
              <a:t>Natural language understanding (NLU)</a:t>
            </a:r>
          </a:p>
          <a:p>
            <a:pPr lvl="1"/>
            <a:r>
              <a:t>MIT (1968-70)</a:t>
            </a:r>
          </a:p>
          <a:p>
            <a:pPr lvl="1"/>
            <a:r>
              <a:t>Linotype keyboard layout (ETAOIN SHRDLU)</a:t>
            </a:r>
            <a:br/>
            <a:r>
              <a:t>Descending order of usage frequency in English</a:t>
            </a:r>
          </a:p>
          <a:p>
            <a:pPr lvl="1"/>
            <a:r>
              <a:t>&lt;100 word vocabulary</a:t>
            </a:r>
          </a:p>
          <a:p>
            <a:pPr lvl="1"/>
            <a:r>
              <a:t>Created a model of Block World</a:t>
            </a:r>
          </a:p>
          <a:p>
            <a:pPr lvl="1"/>
            <a:r>
              <a:t>Blocks, colors, relative location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" name="Historical (Eliz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Historical (Eliza)</a:t>
            </a:r>
          </a:p>
        </p:txBody>
      </p:sp>
      <p:sp>
        <p:nvSpPr>
          <p:cNvPr id="292" name="ELIZ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ELIZA</a:t>
            </a:r>
          </a:p>
          <a:p>
            <a:pPr lvl="1"/>
            <a:r>
              <a:t>MIT (1964-66)</a:t>
            </a:r>
          </a:p>
          <a:p>
            <a:pPr lvl="1"/>
            <a:r>
              <a:t>Natural language understanding (NLU)</a:t>
            </a:r>
          </a:p>
          <a:p>
            <a:pPr lvl="1"/>
            <a:r>
              <a:t>Based on the “DOCTOR” script</a:t>
            </a:r>
          </a:p>
          <a:p>
            <a:pPr lvl="1"/>
            <a:r>
              <a:t>One of the first chatbots and one of the first programs capable of </a:t>
            </a:r>
            <a:r>
              <a:rPr i="1"/>
              <a:t>attempting</a:t>
            </a:r>
            <a:r>
              <a:t> the Turing test</a:t>
            </a:r>
          </a:p>
          <a:p>
            <a:pPr lvl="1"/>
            <a:r>
              <a:t>Many early users were convinced of ELIZA’s intelligence and understanding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7" name="Historical (ELIZ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Historical (ELIZA)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4866" y="2252063"/>
            <a:ext cx="14678569" cy="10334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Historical (PAR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Historical (PARRY)</a:t>
            </a:r>
          </a:p>
        </p:txBody>
      </p:sp>
      <p:sp>
        <p:nvSpPr>
          <p:cNvPr id="304" name="PAR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PARRY</a:t>
            </a:r>
          </a:p>
          <a:p>
            <a:pPr lvl="1"/>
            <a:r>
              <a:t>Stanford (1972)</a:t>
            </a:r>
          </a:p>
          <a:p>
            <a:pPr lvl="1"/>
            <a:r>
              <a:t>Natural language understanding (NLU)</a:t>
            </a:r>
          </a:p>
          <a:p>
            <a:pPr lvl="1"/>
            <a:r>
              <a:t>A chatbot that attempted to simulate a person with paranoid schizophrenia</a:t>
            </a:r>
          </a:p>
          <a:p>
            <a:pPr lvl="1"/>
            <a:r>
              <a:t>It was described as “ELIZA with attitude”</a:t>
            </a:r>
          </a:p>
          <a:p>
            <a:pPr lvl="1"/>
            <a:r>
              <a:t>Connected with ELIZA via ARPANET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9" name="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</a:t>
            </a:r>
          </a:p>
        </p:txBody>
      </p:sp>
      <p:sp>
        <p:nvSpPr>
          <p:cNvPr id="310" name="Universal Gramma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Universal Grammar</a:t>
            </a:r>
          </a:p>
          <a:p>
            <a:pPr/>
            <a:r>
              <a:t>Became a focus of Machine Translation</a:t>
            </a:r>
          </a:p>
          <a:p>
            <a:pPr lvl="1"/>
            <a:r>
              <a:t>Interlingua-based MT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04" y="-89986"/>
            <a:ext cx="24620915" cy="13895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7" name="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</a:t>
            </a:r>
          </a:p>
        </p:txBody>
      </p:sp>
      <p:sp>
        <p:nvSpPr>
          <p:cNvPr id="318" name="“Colorless green ideas dream furiously.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“Colorless green ideas dream furiously.”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190" y="3972363"/>
            <a:ext cx="9569921" cy="819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8" grpId="1"/>
      <p:bldP build="whole" bldLvl="1" animBg="1" rev="0" advAuto="0" spid="32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4" name="Philosophical Persp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Philosophical Perspectives</a:t>
            </a:r>
          </a:p>
        </p:txBody>
      </p:sp>
      <p:sp>
        <p:nvSpPr>
          <p:cNvPr id="325" name="Alan Turing’s Imitation G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Alan Turing’s </a:t>
            </a:r>
            <a:r>
              <a:rPr i="1"/>
              <a:t>Imitation Game</a:t>
            </a:r>
          </a:p>
          <a:p>
            <a:pPr/>
            <a:r>
              <a:t>John Searle’s </a:t>
            </a:r>
            <a:r>
              <a:rPr i="1"/>
              <a:t>Chinese Room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RES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800"/>
            </a:lvl1pPr>
          </a:lstStyle>
          <a:p>
            <a:pPr/>
            <a:r>
              <a:t>PRESENT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2" name="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333" name="Language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models</a:t>
            </a:r>
          </a:p>
          <a:p>
            <a:pPr lvl="1"/>
            <a:r>
              <a:rPr i="1"/>
              <a:t>n</a:t>
            </a:r>
            <a:r>
              <a:t>-grams</a:t>
            </a:r>
          </a:p>
          <a:p>
            <a:pPr/>
            <a:r>
              <a:t>Machine Translation</a:t>
            </a:r>
          </a:p>
          <a:p>
            <a:pPr/>
            <a:r>
              <a:t>Syntax</a:t>
            </a:r>
          </a:p>
          <a:p>
            <a:pPr lvl="1"/>
            <a:r>
              <a:t>Treebank</a:t>
            </a:r>
          </a:p>
          <a:p>
            <a:pPr/>
            <a:r>
              <a:t>Computational Semantics</a:t>
            </a:r>
          </a:p>
          <a:p>
            <a:pPr/>
            <a:r>
              <a:t>Semantic search (semantic similarity)</a:t>
            </a:r>
          </a:p>
          <a:p>
            <a:pPr/>
            <a:r>
              <a:t>Classification</a:t>
            </a:r>
          </a:p>
          <a:p>
            <a:pPr lvl="1"/>
            <a:r>
              <a:t>document</a:t>
            </a:r>
          </a:p>
          <a:p>
            <a:pPr/>
            <a:r>
              <a:t>Deep learning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8" name="Computer Science 1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 Science 101</a:t>
            </a:r>
          </a:p>
        </p:txBody>
      </p:sp>
      <p:sp>
        <p:nvSpPr>
          <p:cNvPr id="339" name="Language…"/>
          <p:cNvSpPr txBox="1"/>
          <p:nvPr>
            <p:ph type="body" idx="1"/>
          </p:nvPr>
        </p:nvSpPr>
        <p:spPr>
          <a:xfrm>
            <a:off x="762000" y="2241351"/>
            <a:ext cx="22860001" cy="10108407"/>
          </a:xfrm>
          <a:prstGeom prst="rect">
            <a:avLst/>
          </a:prstGeom>
        </p:spPr>
        <p:txBody>
          <a:bodyPr/>
          <a:lstStyle/>
          <a:p>
            <a:pPr/>
            <a:r>
              <a:t>Language</a:t>
            </a:r>
          </a:p>
          <a:p>
            <a:pPr lvl="1"/>
            <a:r>
              <a:t>Unordered collection (set) of strings</a:t>
            </a:r>
          </a:p>
          <a:p>
            <a:pPr/>
            <a:r>
              <a:t>Strings</a:t>
            </a:r>
          </a:p>
          <a:p>
            <a:pPr lvl="1"/>
            <a:r>
              <a:t>Ordered Sequence of </a:t>
            </a:r>
            <a:r>
              <a:rPr b="1" i="1"/>
              <a:t>characters</a:t>
            </a:r>
          </a:p>
          <a:p>
            <a:pPr lvl="1"/>
            <a:r>
              <a:t>Arrays, Lists</a:t>
            </a:r>
          </a:p>
          <a:p>
            <a:pPr/>
            <a:r>
              <a:t>Characters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4" name="Character En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 Encoding</a:t>
            </a:r>
          </a:p>
        </p:txBody>
      </p:sp>
      <p:sp>
        <p:nvSpPr>
          <p:cNvPr id="345" name="ASCII (1 byt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ASCII (1 byte)</a:t>
            </a:r>
          </a:p>
          <a:p>
            <a:pPr/>
            <a:r>
              <a:t>Extended ASCII (1 byte)</a:t>
            </a:r>
          </a:p>
          <a:p>
            <a:pPr/>
            <a:r>
              <a:t>UCS (2 bytes)</a:t>
            </a:r>
          </a:p>
          <a:p>
            <a:pPr/>
            <a:r>
              <a:t>Unicode (4 bytes)</a:t>
            </a:r>
          </a:p>
          <a:p>
            <a:pPr lvl="1"/>
            <a:r>
              <a:t>UTF-8 (1-4 bytes)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0" name="Programming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Representation</a:t>
            </a:r>
          </a:p>
        </p:txBody>
      </p:sp>
      <p:sp>
        <p:nvSpPr>
          <p:cNvPr id="351" name="Tex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  <a:p>
            <a:pPr lvl="1"/>
            <a:r>
              <a:t>Strings</a:t>
            </a:r>
          </a:p>
          <a:p>
            <a:pPr/>
            <a:r>
              <a:t>Syntax</a:t>
            </a:r>
          </a:p>
          <a:p>
            <a:pPr lvl="1"/>
            <a:r>
              <a:t>Trees</a:t>
            </a:r>
          </a:p>
          <a:p>
            <a:pPr/>
            <a:r>
              <a:t>Semantics</a:t>
            </a:r>
          </a:p>
          <a:p>
            <a:pPr lvl="1"/>
            <a:r>
              <a:t>Graphs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anguag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Models</a:t>
            </a:r>
          </a:p>
        </p:txBody>
      </p:sp>
      <p:sp>
        <p:nvSpPr>
          <p:cNvPr id="356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7" name="What’s a mod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a model?</a:t>
            </a:r>
          </a:p>
          <a:p>
            <a:pPr/>
            <a:r>
              <a:rPr i="1"/>
              <a:t>n</a:t>
            </a:r>
            <a:r>
              <a:t>-grams</a:t>
            </a:r>
          </a:p>
          <a:p>
            <a:pPr/>
            <a:r>
              <a:t>Statistical NLP</a:t>
            </a:r>
          </a:p>
          <a:p>
            <a:pPr/>
            <a:r>
              <a:t>Frequency of </a:t>
            </a:r>
            <a:r>
              <a:rPr i="1"/>
              <a:t>n</a:t>
            </a:r>
            <a:r>
              <a:t> sequence of </a:t>
            </a:r>
            <a:r>
              <a:rPr b="1" i="1"/>
              <a:t>lexemes</a:t>
            </a:r>
            <a:r>
              <a:t> occurring</a:t>
            </a:r>
          </a:p>
          <a:p>
            <a:pPr lvl="1"/>
            <a:r>
              <a:t>Language</a:t>
            </a:r>
          </a:p>
          <a:p>
            <a:pPr lvl="1"/>
            <a:r>
              <a:t>Corpus</a:t>
            </a:r>
          </a:p>
          <a:p>
            <a:pPr lvl="1"/>
            <a:r>
              <a:t>Domain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4" name="Machine Trans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Translation</a:t>
            </a:r>
          </a:p>
        </p:txBody>
      </p:sp>
      <p:sp>
        <p:nvSpPr>
          <p:cNvPr id="365" name="Statistical (SM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Statistical (SMT)</a:t>
            </a:r>
          </a:p>
          <a:p>
            <a:pPr lvl="1"/>
            <a:r>
              <a:t>Phrase-based</a:t>
            </a:r>
          </a:p>
          <a:p>
            <a:pPr/>
            <a:r>
              <a:t>Rule-based (RBMT)</a:t>
            </a:r>
          </a:p>
          <a:p>
            <a:pPr/>
            <a:r>
              <a:t>Hybrid MT</a:t>
            </a:r>
          </a:p>
          <a:p>
            <a:pPr/>
            <a:r>
              <a:t>Neural MT</a:t>
            </a:r>
          </a:p>
          <a:p>
            <a:pPr lvl="1"/>
            <a:r>
              <a:t>Deep Learning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Semantics</a:t>
            </a:r>
          </a:p>
        </p:txBody>
      </p:sp>
      <p:sp>
        <p:nvSpPr>
          <p:cNvPr id="370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1" name="Inferred semantics (via domain-specific corpu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Inferred semantics (via domain-specific corpus)</a:t>
            </a:r>
          </a:p>
          <a:p>
            <a:pPr/>
            <a:r>
              <a:t>Inferred semantics via co-location</a:t>
            </a:r>
          </a:p>
          <a:p>
            <a:pPr lvl="1"/>
            <a:r>
              <a:t>diamond</a:t>
            </a:r>
          </a:p>
          <a:p>
            <a:pPr lvl="1"/>
            <a:r>
              <a:t>diamond + batter</a:t>
            </a:r>
          </a:p>
          <a:p>
            <a:pPr lvl="1"/>
            <a:r>
              <a:t>diamond + setting</a:t>
            </a:r>
          </a:p>
          <a:p>
            <a:pPr lvl="1"/>
            <a:r>
              <a:t>diamond + rhombus</a:t>
            </a:r>
          </a:p>
          <a:p>
            <a:pPr lvl="1"/>
            <a:r>
              <a:t>diamond + carbon  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38011" y="19452"/>
            <a:ext cx="26260022" cy="1367709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ext"/>
          <p:cNvSpPr txBox="1"/>
          <p:nvPr/>
        </p:nvSpPr>
        <p:spPr>
          <a:xfrm>
            <a:off x="11600002" y="6479745"/>
            <a:ext cx="1437996" cy="101051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/>
          </a:p>
        </p:txBody>
      </p:sp>
      <p:sp>
        <p:nvSpPr>
          <p:cNvPr id="197" name="Rectangle"/>
          <p:cNvSpPr/>
          <p:nvPr/>
        </p:nvSpPr>
        <p:spPr>
          <a:xfrm>
            <a:off x="-10729" y="9538232"/>
            <a:ext cx="24405457" cy="4306164"/>
          </a:xfrm>
          <a:prstGeom prst="rect">
            <a:avLst/>
          </a:prstGeom>
          <a:gradFill>
            <a:gsLst>
              <a:gs pos="0">
                <a:srgbClr val="76D6FF">
                  <a:alpha val="0"/>
                </a:srgbClr>
              </a:gs>
              <a:gs pos="100000">
                <a:srgbClr val="428DF7">
                  <a:alpha val="79427"/>
                </a:srgbClr>
              </a:gs>
            </a:gsLst>
            <a:lin ang="5400000"/>
          </a:gradFill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</a:defRPr>
            </a:pPr>
          </a:p>
        </p:txBody>
      </p:sp>
      <p:sp>
        <p:nvSpPr>
          <p:cNvPr id="198" name="Natural Language Processing:…"/>
          <p:cNvSpPr txBox="1"/>
          <p:nvPr/>
        </p:nvSpPr>
        <p:spPr>
          <a:xfrm>
            <a:off x="1972666" y="9874990"/>
            <a:ext cx="20692667" cy="311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9600">
                <a:solidFill>
                  <a:srgbClr val="FFFFFF"/>
                </a:solidFill>
                <a:latin typeface="+mj-lt"/>
                <a:ea typeface="+mj-ea"/>
                <a:cs typeface="+mj-cs"/>
                <a:sym typeface="Verdana"/>
              </a:defRPr>
            </a:pPr>
            <a:r>
              <a:t>Natural Language Processing:</a:t>
            </a:r>
          </a:p>
          <a:p>
            <a:pPr>
              <a:defRPr b="1" sz="9600">
                <a:solidFill>
                  <a:srgbClr val="FFFFFF"/>
                </a:solidFill>
                <a:latin typeface="+mj-lt"/>
                <a:ea typeface="+mj-ea"/>
                <a:cs typeface="+mj-cs"/>
                <a:sym typeface="Verdana"/>
              </a:defRPr>
            </a:pPr>
            <a:r>
              <a:t>Past, Present, and 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6" name="Synonym Sets (synset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Synonym Sets (synsets)</a:t>
            </a:r>
          </a:p>
        </p:txBody>
      </p:sp>
      <p:sp>
        <p:nvSpPr>
          <p:cNvPr id="377" name="Mapping of lexemes to seman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Mapping of lexemes to semantics</a:t>
            </a:r>
          </a:p>
          <a:p>
            <a:pPr lvl="1"/>
            <a:r>
              <a:t>Lexical semantics</a:t>
            </a:r>
          </a:p>
          <a:p>
            <a:pPr/>
            <a:r>
              <a:t>Language specific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800"/>
            </a:lvl1pPr>
          </a:lstStyle>
          <a:p>
            <a:pPr/>
            <a:r>
              <a:t>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5" name="Real-time machine lear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Real-time machine learning</a:t>
            </a:r>
          </a:p>
          <a:p>
            <a:pPr lvl="1"/>
            <a:r>
              <a:t>Already doing this with orthography and syntactical features (language modeling)</a:t>
            </a:r>
          </a:p>
          <a:p>
            <a:pPr/>
            <a:r>
              <a:t>Next generation deep learning</a:t>
            </a:r>
          </a:p>
          <a:p>
            <a:pPr lvl="1"/>
            <a:r>
              <a:t>NLU</a:t>
            </a:r>
          </a:p>
          <a:p>
            <a:pPr/>
            <a:r>
              <a:t>Strong AI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ADDITIONAL…"/>
          <p:cNvSpPr txBox="1"/>
          <p:nvPr>
            <p:ph type="title"/>
          </p:nvPr>
        </p:nvSpPr>
        <p:spPr>
          <a:xfrm>
            <a:off x="3851671" y="4267239"/>
            <a:ext cx="16680658" cy="5181522"/>
          </a:xfrm>
          <a:prstGeom prst="rect">
            <a:avLst/>
          </a:prstGeom>
        </p:spPr>
        <p:txBody>
          <a:bodyPr/>
          <a:lstStyle/>
          <a:p>
            <a:pPr>
              <a:defRPr sz="12800"/>
            </a:pPr>
            <a:r>
              <a:t>ADDITIONAL</a:t>
            </a:r>
          </a:p>
          <a:p>
            <a:pPr>
              <a:defRPr sz="12800"/>
            </a:pPr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39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3" name="Libraries…"/>
          <p:cNvSpPr txBox="1"/>
          <p:nvPr>
            <p:ph type="body" idx="1"/>
          </p:nvPr>
        </p:nvSpPr>
        <p:spPr>
          <a:xfrm>
            <a:off x="762000" y="2244587"/>
            <a:ext cx="22860000" cy="10108408"/>
          </a:xfrm>
          <a:prstGeom prst="rect">
            <a:avLst/>
          </a:prstGeom>
        </p:spPr>
        <p:txBody>
          <a:bodyPr/>
          <a:lstStyle/>
          <a:p>
            <a:pPr/>
            <a:r>
              <a:t>Libraries</a:t>
            </a:r>
          </a:p>
          <a:p>
            <a:pPr lvl="1"/>
            <a:r>
              <a:t>Python NLTK</a:t>
            </a:r>
          </a:p>
          <a:p>
            <a:pPr lvl="1"/>
            <a:r>
              <a:t>Stanford NLP Library Java</a:t>
            </a:r>
          </a:p>
          <a:p>
            <a:pPr/>
            <a:r>
              <a:t>Tools</a:t>
            </a:r>
          </a:p>
          <a:p>
            <a:pPr lvl="1"/>
            <a:r>
              <a:t>WordNet (lexical semantic database created at Princeton)</a:t>
            </a:r>
          </a:p>
          <a:p>
            <a:pPr lvl="1"/>
            <a:r>
              <a:t>eXtended WordNet (created at UTD)</a:t>
            </a:r>
          </a:p>
          <a:p>
            <a:pPr lvl="1"/>
            <a:r>
              <a:t>Treebank (database of syntax trees created at UPenn)</a:t>
            </a:r>
          </a:p>
          <a:p>
            <a:pPr lvl="1"/>
            <a:r>
              <a:t>VerbNet</a:t>
            </a:r>
          </a:p>
          <a:p>
            <a:pPr lvl="1"/>
            <a:r>
              <a:t>FrameNet</a:t>
            </a:r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ools (cont’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 (cont’d)</a:t>
            </a:r>
          </a:p>
        </p:txBody>
      </p:sp>
      <p:sp>
        <p:nvSpPr>
          <p:cNvPr id="398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9" name="POS Taggers…"/>
          <p:cNvSpPr txBox="1"/>
          <p:nvPr>
            <p:ph type="body" idx="1"/>
          </p:nvPr>
        </p:nvSpPr>
        <p:spPr>
          <a:xfrm>
            <a:off x="762000" y="2244587"/>
            <a:ext cx="22860000" cy="10108408"/>
          </a:xfrm>
          <a:prstGeom prst="rect">
            <a:avLst/>
          </a:prstGeom>
        </p:spPr>
        <p:txBody>
          <a:bodyPr/>
          <a:lstStyle/>
          <a:p>
            <a:pPr/>
            <a:r>
              <a:t>POS Taggers</a:t>
            </a:r>
          </a:p>
          <a:p>
            <a:pPr lvl="1"/>
            <a:r>
              <a:t>MXPOST</a:t>
            </a:r>
          </a:p>
          <a:p>
            <a:pPr lvl="1"/>
            <a:r>
              <a:t>Tree Tagger</a:t>
            </a:r>
          </a:p>
          <a:p>
            <a:pPr lvl="1"/>
            <a:r>
              <a:t>LingPipe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orpo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Corpora</a:t>
            </a:r>
          </a:p>
        </p:txBody>
      </p:sp>
      <p:sp>
        <p:nvSpPr>
          <p:cNvPr id="404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5" name="Mono-linguistic (English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Mono-linguistic (English)</a:t>
            </a:r>
          </a:p>
          <a:p>
            <a:pPr lvl="1"/>
            <a:r>
              <a:t>Brown Corpus (1M words)</a:t>
            </a:r>
          </a:p>
          <a:p>
            <a:pPr lvl="1"/>
            <a:r>
              <a:t>British News Corpus (100M words)</a:t>
            </a:r>
          </a:p>
          <a:p>
            <a:pPr lvl="1"/>
            <a:r>
              <a:t>TIME Magazine Corpus (100M words)</a:t>
            </a:r>
          </a:p>
          <a:p>
            <a:pPr lvl="1"/>
            <a:r>
              <a:t>Gigaword (1B words)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orpo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Corpora</a:t>
            </a:r>
          </a:p>
        </p:txBody>
      </p:sp>
      <p:sp>
        <p:nvSpPr>
          <p:cNvPr id="41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3" name="Mono-lingu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Mono-linguistic</a:t>
            </a:r>
          </a:p>
          <a:p>
            <a:pPr lvl="1"/>
            <a:r>
              <a:t>PAROLE (French, 3.2M words)</a:t>
            </a:r>
          </a:p>
          <a:p>
            <a:pPr lvl="1"/>
            <a:r>
              <a:t>German Reference Corpus (4B words)</a:t>
            </a:r>
          </a:p>
          <a:p>
            <a:pPr lvl="1"/>
            <a:r>
              <a:t>DysListGerman</a:t>
            </a:r>
          </a:p>
          <a:p>
            <a:pPr lvl="2"/>
            <a:r>
              <a:t>Corpus of German mistakes from people with dyslexia</a:t>
            </a:r>
          </a:p>
          <a:p>
            <a:pPr lvl="1"/>
            <a:r>
              <a:t>Russian National Corpus (600M words)</a:t>
            </a:r>
          </a:p>
          <a:p>
            <a:pPr lvl="1"/>
            <a:r>
              <a:t>Bijankhan (Farsi, 2.6M words)</a:t>
            </a:r>
          </a:p>
          <a:p>
            <a:pPr lvl="1"/>
            <a:r>
              <a:t>Kayhan (Farsi, 0.8M words)</a:t>
            </a:r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orpo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Corpora</a:t>
            </a:r>
          </a:p>
        </p:txBody>
      </p:sp>
      <p:sp>
        <p:nvSpPr>
          <p:cNvPr id="420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1" name="Multi-lingu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Multi-lingual</a:t>
            </a:r>
          </a:p>
          <a:p>
            <a:pPr lvl="1"/>
            <a:r>
              <a:t>OPUS (Over 60 languages)</a:t>
            </a:r>
          </a:p>
          <a:p>
            <a:pPr lvl="1"/>
            <a:r>
              <a:t>Europarl (EU Languages - EU parliament procedings)</a:t>
            </a:r>
          </a:p>
          <a:p>
            <a:pPr lvl="1"/>
            <a:r>
              <a:t>MULTEXT-East (Mulitple East European Languages)</a:t>
            </a:r>
          </a:p>
          <a:p>
            <a:pPr lvl="1"/>
            <a:r>
              <a:t>Hansards (French-English)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NLT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NLTK</a:t>
            </a:r>
          </a:p>
        </p:txBody>
      </p:sp>
      <p:sp>
        <p:nvSpPr>
          <p:cNvPr id="428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9" name="n-gr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1200" indent="-711200">
              <a:buClr>
                <a:srgbClr val="FF9300"/>
              </a:buClr>
              <a:defRPr sz="5600"/>
            </a:pPr>
            <a:r>
              <a:rPr i="1"/>
              <a:t>n</a:t>
            </a:r>
            <a:r>
              <a:t>-grams</a:t>
            </a:r>
          </a:p>
          <a:p>
            <a:pPr marL="711200" indent="-711200">
              <a:buClr>
                <a:srgbClr val="FF9300"/>
              </a:buClr>
              <a:defRPr sz="5600"/>
            </a:pPr>
            <a:r>
              <a:t>Language models</a:t>
            </a:r>
          </a:p>
          <a:p>
            <a:pPr marL="711200" indent="-711200">
              <a:buClr>
                <a:srgbClr val="FF9300"/>
              </a:buClr>
              <a:defRPr sz="5600"/>
            </a:pPr>
            <a:r>
              <a:t>Parse trees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12081252" y="12787312"/>
            <a:ext cx="42664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" name="What is NL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NLP?</a:t>
            </a:r>
          </a:p>
        </p:txBody>
      </p:sp>
      <p:sp>
        <p:nvSpPr>
          <p:cNvPr id="204" name="Lingu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Linguistics</a:t>
            </a:r>
          </a:p>
          <a:p>
            <a:pPr/>
            <a:r>
              <a:t>Computer Science</a:t>
            </a:r>
          </a:p>
          <a:p>
            <a:pPr/>
            <a:r>
              <a:t>Information Engineering</a:t>
            </a:r>
          </a:p>
          <a:p>
            <a:pPr/>
            <a:r>
              <a:t>Artificial Intelligence</a:t>
            </a:r>
          </a:p>
          <a:p>
            <a:pPr/>
            <a:r>
              <a:t>Machine Learning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999" y="2232421"/>
            <a:ext cx="17717687" cy="996619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What is NL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NLP?</a:t>
            </a:r>
          </a:p>
        </p:txBody>
      </p:sp>
      <p:sp>
        <p:nvSpPr>
          <p:cNvPr id="213" name="Natural language par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language parsing</a:t>
            </a:r>
          </a:p>
          <a:p>
            <a:pPr lvl="1"/>
            <a:r>
              <a:t>Text parsing</a:t>
            </a:r>
          </a:p>
          <a:p>
            <a:pPr lvl="1"/>
            <a:r>
              <a:t>Speech recognition</a:t>
            </a:r>
          </a:p>
          <a:p>
            <a:pPr/>
            <a:r>
              <a:t>Natural language generation </a:t>
            </a:r>
          </a:p>
          <a:p>
            <a:pPr/>
            <a:r>
              <a:t>Natural language understanding (NLU)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" name="Why is it a hard probl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it a hard problem?</a:t>
            </a:r>
          </a:p>
        </p:txBody>
      </p:sp>
      <p:sp>
        <p:nvSpPr>
          <p:cNvPr id="221" name="Machine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Translation</a:t>
            </a:r>
          </a:p>
          <a:p>
            <a:pPr lvl="1"/>
            <a:r>
              <a:t>Grammar differences</a:t>
            </a:r>
          </a:p>
          <a:p>
            <a:pPr lvl="1"/>
            <a:r>
              <a:t>Non one-to-one word mapping</a:t>
            </a:r>
          </a:p>
          <a:p>
            <a:pPr/>
            <a:r>
              <a:t>Natural Language Understanding</a:t>
            </a:r>
          </a:p>
          <a:p>
            <a:pPr lvl="1"/>
            <a:r>
              <a:t>Ambiguous grammars</a:t>
            </a:r>
          </a:p>
          <a:p>
            <a:pPr/>
            <a:r>
              <a:t>Semantic search</a:t>
            </a:r>
          </a:p>
          <a:p>
            <a:pPr lvl="1"/>
            <a:r>
              <a:t>Context</a:t>
            </a:r>
          </a:p>
          <a:p>
            <a:pPr lvl="1"/>
            <a:r>
              <a:t>Real world knowledge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800"/>
            </a:lvl1pPr>
          </a:lstStyle>
          <a:p>
            <a:pPr/>
            <a:r>
              <a:t>PAST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Formal 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Formal Languages</a:t>
            </a:r>
          </a:p>
        </p:txBody>
      </p:sp>
      <p:sp>
        <p:nvSpPr>
          <p:cNvPr id="231" name="What is a Language?…"/>
          <p:cNvSpPr txBox="1"/>
          <p:nvPr>
            <p:ph type="body" idx="1"/>
          </p:nvPr>
        </p:nvSpPr>
        <p:spPr>
          <a:xfrm>
            <a:off x="762000" y="2241351"/>
            <a:ext cx="22860000" cy="10108407"/>
          </a:xfrm>
          <a:prstGeom prst="rect">
            <a:avLst/>
          </a:prstGeom>
        </p:spPr>
        <p:txBody>
          <a:bodyPr/>
          <a:lstStyle/>
          <a:p>
            <a:pPr/>
            <a:r>
              <a:t>What is a Language?</a:t>
            </a:r>
          </a:p>
          <a:p>
            <a:pPr lvl="1"/>
            <a:r>
              <a:t>A set of strings</a:t>
            </a:r>
          </a:p>
          <a:p>
            <a:pPr/>
            <a:r>
              <a:t>What is a “set”?</a:t>
            </a:r>
          </a:p>
          <a:p>
            <a:pPr/>
            <a:r>
              <a:t>What are “strings”?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" name="Formal 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Formal Languages</a:t>
            </a:r>
          </a:p>
        </p:txBody>
      </p:sp>
      <p:sp>
        <p:nvSpPr>
          <p:cNvPr id="239" name="In mathematics, computer science, and linguistics, a formal language consists of words whose letters are taken from an alphabet and are well-formed according to a specific set of ru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</a:t>
            </a:r>
            <a:r>
              <a:rPr b="1" i="1"/>
              <a:t>mathematics</a:t>
            </a:r>
            <a:r>
              <a:t>, </a:t>
            </a:r>
            <a:r>
              <a:rPr b="1" i="1"/>
              <a:t>computer science</a:t>
            </a:r>
            <a:r>
              <a:t>, and </a:t>
            </a:r>
            <a:r>
              <a:rPr b="1" i="1"/>
              <a:t>linguistics</a:t>
            </a:r>
            <a:r>
              <a:t>, a formal language consists of words whose letters are taken from an alphabet and are well-formed according to a specific set of rules.</a:t>
            </a:r>
          </a:p>
          <a:p>
            <a:pPr lvl="1"/>
            <a:r>
              <a:t>The set of rules is called </a:t>
            </a:r>
            <a:r>
              <a:rPr b="1" i="1"/>
              <a:t>grammar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D6D6D6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